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291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03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" y="0"/>
            <a:ext cx="9130284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458" y="1143000"/>
            <a:ext cx="8686800" cy="3657600"/>
          </a:xfrm>
          <a:prstGeom prst="rect">
            <a:avLst/>
          </a:prstGeom>
        </p:spPr>
        <p:txBody>
          <a:bodyPr vert="horz" wrap="square" lIns="0" tIns="12700" rIns="0" bIns="0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100"/>
              </a:spcBef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«Секреты успешной работы с родителями»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4455" y="3140964"/>
            <a:ext cx="4445000" cy="2971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05600" y="541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kk-KZ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kk-KZ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r>
              <a:rPr lang="kk-KZ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Аманкелд А.Б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Жарыл</a:t>
            </a:r>
            <a:r>
              <a:rPr lang="kk-KZ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қағанова А.С.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22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КАЗЕННОЕ ПРЕДПРИЯТИЕ</a:t>
            </a:r>
            <a:endParaRPr lang="ru-RU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«ЯСЛИ-САД «САМАЛ» ОТДЕЛА ОБРАЗОВАНИЯ  ГОРОДА ТЕМИРТАУ УПРАВЛЕНИЯ ОБРАЗОВАНИЯ КАРАГАНДИНСКОЙ ОБЛАСТИ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01541" y="346074"/>
            <a:ext cx="23944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200" y="1084910"/>
            <a:ext cx="8153400" cy="4046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проведения:</a:t>
            </a:r>
          </a:p>
          <a:p>
            <a:pPr marL="299085" marR="1224280" indent="-287020" algn="ctr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материальными условиями жизни семьи, её психологическим климатом;</a:t>
            </a:r>
          </a:p>
          <a:p>
            <a:pPr marL="299085" indent="-286385" algn="ctr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поведения ребенка в семье;</a:t>
            </a:r>
          </a:p>
          <a:p>
            <a:pPr marL="299085" indent="-286385" algn="ctr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педагогической культуры родителей;</a:t>
            </a:r>
          </a:p>
          <a:p>
            <a:pPr marL="299085" indent="-286385" algn="ctr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трудностей, испытываемых родителями;</a:t>
            </a:r>
          </a:p>
          <a:p>
            <a:pPr marL="299085" marR="622935" indent="-287020" algn="ctr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положительного опыта семейного воспитания с целью его распространения;</a:t>
            </a:r>
          </a:p>
          <a:p>
            <a:pPr marL="299085" marR="5080" indent="-287020" algn="ctr">
              <a:lnSpc>
                <a:spcPct val="100000"/>
              </a:lnSpc>
              <a:buFont typeface="Arial MT"/>
              <a:buChar char="•"/>
              <a:tabLst>
                <a:tab pos="299085" algn="l"/>
                <a:tab pos="300355" algn="l"/>
              </a:tabLst>
            </a:pPr>
            <a:r>
              <a:rPr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Осуществление коллективного, дифференцированного и индивидуального педагогического воздействия на родителей на основе тщательного анализа полученных данных о каждой семье.</a:t>
            </a:r>
          </a:p>
          <a:p>
            <a:pPr algn="ctr">
              <a:lnSpc>
                <a:spcPct val="100000"/>
              </a:lnSpc>
              <a:spcBef>
                <a:spcPts val="925"/>
              </a:spcBef>
            </a:pPr>
            <a:endParaRPr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50190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 и просьбы</a:t>
            </a:r>
          </a:p>
          <a:p>
            <a:pPr marL="12700" marR="600710" algn="ctr">
              <a:lnSpc>
                <a:spcPct val="100000"/>
              </a:lnSpc>
              <a:spcBef>
                <a:spcPts val="55"/>
              </a:spcBef>
            </a:pPr>
            <a:r>
              <a:rPr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практике работы с семьей оправдывают себя отдельные поручения и просьбы, с которыми воспитатели обращаются к родителям: сшить</a:t>
            </a:r>
          </a:p>
          <a:p>
            <a:pPr marL="12700" marR="1059815" algn="ctr">
              <a:lnSpc>
                <a:spcPct val="100000"/>
              </a:lnSpc>
            </a:pPr>
            <a:r>
              <a:rPr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и профессиональные костюмы для кукол, починить игрушку, построить на участке домик для игры, помочь оформить помещение к празднику, написать статью в стенную газету и т. д.</a:t>
            </a:r>
          </a:p>
          <a:p>
            <a:pPr marL="12700" marR="267970" algn="ctr">
              <a:lnSpc>
                <a:spcPct val="100000"/>
              </a:lnSpc>
              <a:spcBef>
                <a:spcPts val="1925"/>
              </a:spcBef>
            </a:pPr>
            <a:r>
              <a:rPr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таких поручений приближает родителей к жизни дошкольного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90517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2406" y="966978"/>
            <a:ext cx="765302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Стенд: «Для вас, родители!», содержащий информацию по разделам:</a:t>
            </a:r>
          </a:p>
          <a:p>
            <a:pPr marL="12700" marR="278130" algn="ctr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повседневная жизнь группы (различного рода объявления, поздравления, меню и др.),</a:t>
            </a:r>
          </a:p>
          <a:p>
            <a:pPr marL="12700" marR="5080" algn="ctr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работа по воспитанию детей в детском саду и семье (программное содержание занятий; советы родителям, как в семье может быть продолжена работа, осуществляемая в детском саду),</a:t>
            </a:r>
          </a:p>
          <a:p>
            <a:pPr marL="12700" marR="603250" algn="ctr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детей, выставленные на специальном стенде «Наш вернисаж»: рисунки, лепка и аппликация.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7704" y="300096"/>
            <a:ext cx="555989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Наглядная информация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84276" y="3581400"/>
            <a:ext cx="8199120" cy="2924810"/>
            <a:chOff x="684276" y="3933444"/>
            <a:chExt cx="8199120" cy="29248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8564" y="4357116"/>
              <a:ext cx="3547872" cy="19964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276" y="3933444"/>
              <a:ext cx="2132076" cy="28437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4076" y="4091940"/>
              <a:ext cx="2179320" cy="2766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2986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7200" y="1142746"/>
            <a:ext cx="815340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воспитанников на дому — одна из важных форм работы с</a:t>
            </a:r>
          </a:p>
          <a:p>
            <a:pPr marL="12700" algn="ctr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</a:p>
          <a:p>
            <a:pPr marL="12700" algn="ctr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первого посещения семьи — выяснение условий семейного</a:t>
            </a:r>
          </a:p>
          <a:p>
            <a:pPr marL="12700" marR="5080" algn="ctr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 Если оно предшествует приходу ребенка в детский сад, его цель — облегчение процесса адаптации к ДОУ. В этом случае воспитателю следует заранее поближе узнать ребенка, его привычки, характер,</a:t>
            </a:r>
          </a:p>
          <a:p>
            <a:pPr marL="12700" marR="990600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контактность, интересы, любимые занятия, условия проведения режимных моментов.</a:t>
            </a:r>
          </a:p>
          <a:p>
            <a:pPr marL="12700" marR="202565" algn="ctr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Повторные посещения проводятся по мере необходимости и решают более частные задачи: коррекция выявленных особенностей поведения ребенка, установление единых требований к его воспитанию в семье и ДОУ и др.</a:t>
            </a:r>
          </a:p>
          <a:p>
            <a:pPr marL="12700" marR="424815" algn="ctr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педагога — установление доверительно-деловых отношений с семьей, а для этою необходимо признавать авторитет родителей в</a:t>
            </a:r>
          </a:p>
          <a:p>
            <a:pPr marL="12700" algn="ctr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 детей, видеть в них равных партнеров.</a:t>
            </a:r>
          </a:p>
          <a:p>
            <a:pPr marL="12700" marR="163195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визита нужно зафиксировать полученную информацию в удобной для воспитателя форме.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43200" y="533399"/>
            <a:ext cx="402691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семьи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650637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206502"/>
            <a:ext cx="8149640" cy="4475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Памятки, в которых лаконично изложены советы и рекомендации на</a:t>
            </a:r>
          </a:p>
          <a:p>
            <a:pPr marL="12700" marR="111760">
              <a:lnSpc>
                <a:spcPct val="100000"/>
              </a:lnSpc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определенную тему, например: как воспитывать у ребенка вежливость, трудолюбие, волевые черты характера, как использовать дома книгу и т. д. Материал, подробно освещающий одну из проблем воспитания, может быть оформлен в папке, которая дается на некоторое время в семью. В папке</a:t>
            </a:r>
          </a:p>
          <a:p>
            <a:pPr marL="12700" marR="853440" algn="just">
              <a:lnSpc>
                <a:spcPct val="100000"/>
              </a:lnSpc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текстов, раскрывающих сущность, например, умственного воспитания ребенка, список литературы, рекомендуемой родителям, наглядно-иллюстративные материалы</a:t>
            </a:r>
          </a:p>
          <a:p>
            <a:pPr marL="12700" algn="just">
              <a:lnSpc>
                <a:spcPct val="100000"/>
              </a:lnSpc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Папки-передвижки могут быть изготовлены на разные темы: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-физическое воспитание в семье;</a:t>
            </a:r>
          </a:p>
          <a:p>
            <a:pPr marL="12700" algn="just">
              <a:lnSpc>
                <a:spcPct val="100000"/>
              </a:lnSpc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-трудовое и эстетическое воспитание;</a:t>
            </a:r>
          </a:p>
          <a:p>
            <a:pPr marL="12700" algn="just">
              <a:lnSpc>
                <a:spcPct val="100000"/>
              </a:lnSpc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-воспитание детей в неполной семье;</a:t>
            </a:r>
          </a:p>
          <a:p>
            <a:pPr marL="12700" algn="just">
              <a:lnSpc>
                <a:spcPct val="100000"/>
              </a:lnSpc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-и др.</a:t>
            </a:r>
          </a:p>
          <a:p>
            <a:pPr marL="12700" algn="just">
              <a:lnSpc>
                <a:spcPct val="100000"/>
              </a:lnSpc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«Советы узких специалистов» родители могут получить</a:t>
            </a:r>
          </a:p>
          <a:p>
            <a:pPr marL="12700" algn="just">
              <a:lnSpc>
                <a:spcPct val="100000"/>
              </a:lnSpc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рекомендации психолога, музыкального руководителя,</a:t>
            </a:r>
          </a:p>
          <a:p>
            <a:pPr marL="12700" marR="5080" algn="just">
              <a:lnSpc>
                <a:spcPct val="100000"/>
              </a:lnSpc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инструктора по физкультуре и логопеда по различным вопросам. Так же здесь можно поместить перечень инстанций, где родители могут получить</a:t>
            </a:r>
          </a:p>
          <a:p>
            <a:pPr marL="12700" algn="just">
              <a:lnSpc>
                <a:spcPct val="100000"/>
              </a:lnSpc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необходимую помощь и поддержку.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14400" y="1935989"/>
            <a:ext cx="8023859" cy="4653280"/>
            <a:chOff x="1043939" y="2205227"/>
            <a:chExt cx="8023859" cy="4653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4660" y="2205227"/>
              <a:ext cx="2263140" cy="15956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5424" y="5094731"/>
              <a:ext cx="3747516" cy="17632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3939" y="5516880"/>
              <a:ext cx="2061972" cy="1207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717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362" y="477772"/>
            <a:ext cx="79232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0845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родителей посетить детский сад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39216" y="1215009"/>
            <a:ext cx="7729855" cy="2259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0" marR="174625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родители или другие члены семьи приглашаются в дошкольное учреждение для того, чтобы более убедительно, наглядно показать им</a:t>
            </a:r>
          </a:p>
          <a:p>
            <a:pPr marL="12700" marR="702310">
              <a:lnSpc>
                <a:spcPct val="100000"/>
              </a:lnSpc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особенности поведения их ребенка и пути педагогического воздействия на него.</a:t>
            </a:r>
          </a:p>
          <a:p>
            <a:pPr marL="12700">
              <a:lnSpc>
                <a:spcPct val="100000"/>
              </a:lnSpc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Колю дома считают неспособным к самообслуживанию, его</a:t>
            </a:r>
          </a:p>
          <a:p>
            <a:pPr marL="12700" marR="5080" algn="just">
              <a:lnSpc>
                <a:spcPct val="100000"/>
              </a:lnSpc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излишне опекают. Наблюдая сына в группе, родители видят, как он выполняет обязанности дежурного, самостоятельно одевается на прогулку. Убедившись в возможностях своего ребенка, они дома продолжают воспитывать у него</a:t>
            </a:r>
          </a:p>
          <a:p>
            <a:pPr marL="12700">
              <a:lnSpc>
                <a:spcPct val="100000"/>
              </a:lnSpc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самостоятельность.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1563" y="3810000"/>
            <a:ext cx="3848100" cy="25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0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037" y="477773"/>
              <a:ext cx="7848600" cy="7193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037" y="573966"/>
            <a:ext cx="7848600" cy="527067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861694">
              <a:lnSpc>
                <a:spcPct val="100000"/>
              </a:lnSpc>
              <a:spcBef>
                <a:spcPts val="1230"/>
              </a:spcBef>
            </a:pPr>
            <a:r>
              <a:rPr sz="2400" spc="-10" dirty="0"/>
              <a:t>Нетрадиционные</a:t>
            </a:r>
            <a:r>
              <a:rPr sz="2400" spc="-20" dirty="0"/>
              <a:t> </a:t>
            </a:r>
            <a:r>
              <a:rPr sz="2400" dirty="0"/>
              <a:t>формы</a:t>
            </a:r>
            <a:r>
              <a:rPr sz="2400" spc="-40" dirty="0"/>
              <a:t> </a:t>
            </a:r>
            <a:r>
              <a:rPr sz="2400" dirty="0"/>
              <a:t>работы</a:t>
            </a:r>
            <a:r>
              <a:rPr sz="2400" spc="-55" dirty="0"/>
              <a:t> </a:t>
            </a:r>
            <a:r>
              <a:rPr sz="2400" dirty="0"/>
              <a:t>с</a:t>
            </a:r>
            <a:r>
              <a:rPr sz="2400" spc="-45" dirty="0"/>
              <a:t> </a:t>
            </a:r>
            <a:r>
              <a:rPr sz="2400" spc="-10" dirty="0"/>
              <a:t>родителями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850" y="1773173"/>
            <a:ext cx="2016252" cy="7208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3850" y="1773173"/>
            <a:ext cx="2016760" cy="721360"/>
          </a:xfrm>
          <a:prstGeom prst="rect">
            <a:avLst/>
          </a:prstGeom>
          <a:ln w="25908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Информационно-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аналитические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56510" y="1773173"/>
            <a:ext cx="1606296" cy="7208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556510" y="1773173"/>
            <a:ext cx="1606550" cy="721360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207645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635"/>
              </a:spcBef>
            </a:pP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Досуговые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56353" y="1773173"/>
            <a:ext cx="2304288" cy="72085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356353" y="1773173"/>
            <a:ext cx="2304415" cy="721360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207645" rIns="0" bIns="0" rtlCol="0">
            <a:spAutoFit/>
          </a:bodyPr>
          <a:lstStyle/>
          <a:p>
            <a:pPr marL="341630">
              <a:lnSpc>
                <a:spcPct val="100000"/>
              </a:lnSpc>
              <a:spcBef>
                <a:spcPts val="1635"/>
              </a:spcBef>
            </a:pP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Познавательные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60285" y="1773173"/>
            <a:ext cx="2016252" cy="72085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860285" y="1773173"/>
            <a:ext cx="2016760" cy="721360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Наглядно-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информационные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3850" y="1196339"/>
            <a:ext cx="7611745" cy="5545455"/>
            <a:chOff x="323850" y="1196339"/>
            <a:chExt cx="7611745" cy="5545455"/>
          </a:xfrm>
        </p:grpSpPr>
        <p:sp>
          <p:nvSpPr>
            <p:cNvPr id="15" name="object 15"/>
            <p:cNvSpPr/>
            <p:nvPr/>
          </p:nvSpPr>
          <p:spPr>
            <a:xfrm>
              <a:off x="1280287" y="1196339"/>
              <a:ext cx="6655434" cy="576580"/>
            </a:xfrm>
            <a:custGeom>
              <a:avLst/>
              <a:gdLst/>
              <a:ahLst/>
              <a:cxnLst/>
              <a:rect l="l" t="t" r="r" b="b"/>
              <a:pathLst>
                <a:path w="6655434" h="576580">
                  <a:moveTo>
                    <a:pt x="103378" y="487426"/>
                  </a:moveTo>
                  <a:lnTo>
                    <a:pt x="102362" y="483616"/>
                  </a:lnTo>
                  <a:lnTo>
                    <a:pt x="96266" y="480060"/>
                  </a:lnTo>
                  <a:lnTo>
                    <a:pt x="92456" y="481076"/>
                  </a:lnTo>
                  <a:lnTo>
                    <a:pt x="58039" y="540080"/>
                  </a:lnTo>
                  <a:lnTo>
                    <a:pt x="58039" y="0"/>
                  </a:lnTo>
                  <a:lnTo>
                    <a:pt x="51689" y="0"/>
                  </a:lnTo>
                  <a:lnTo>
                    <a:pt x="51689" y="550964"/>
                  </a:lnTo>
                  <a:lnTo>
                    <a:pt x="46228" y="560324"/>
                  </a:lnTo>
                  <a:lnTo>
                    <a:pt x="51676" y="550964"/>
                  </a:lnTo>
                  <a:lnTo>
                    <a:pt x="51689" y="0"/>
                  </a:lnTo>
                  <a:lnTo>
                    <a:pt x="45339" y="0"/>
                  </a:lnTo>
                  <a:lnTo>
                    <a:pt x="45339" y="540080"/>
                  </a:lnTo>
                  <a:lnTo>
                    <a:pt x="10922" y="481076"/>
                  </a:lnTo>
                  <a:lnTo>
                    <a:pt x="7112" y="480060"/>
                  </a:lnTo>
                  <a:lnTo>
                    <a:pt x="1016" y="483616"/>
                  </a:lnTo>
                  <a:lnTo>
                    <a:pt x="0" y="487426"/>
                  </a:lnTo>
                  <a:lnTo>
                    <a:pt x="51689" y="576072"/>
                  </a:lnTo>
                  <a:lnTo>
                    <a:pt x="59016" y="563499"/>
                  </a:lnTo>
                  <a:lnTo>
                    <a:pt x="103378" y="487426"/>
                  </a:lnTo>
                  <a:close/>
                </a:path>
                <a:path w="6655434" h="576580">
                  <a:moveTo>
                    <a:pt x="2130298" y="487426"/>
                  </a:moveTo>
                  <a:lnTo>
                    <a:pt x="2129282" y="483616"/>
                  </a:lnTo>
                  <a:lnTo>
                    <a:pt x="2123186" y="480060"/>
                  </a:lnTo>
                  <a:lnTo>
                    <a:pt x="2119376" y="481076"/>
                  </a:lnTo>
                  <a:lnTo>
                    <a:pt x="2084959" y="540080"/>
                  </a:lnTo>
                  <a:lnTo>
                    <a:pt x="2084959" y="0"/>
                  </a:lnTo>
                  <a:lnTo>
                    <a:pt x="2072259" y="0"/>
                  </a:lnTo>
                  <a:lnTo>
                    <a:pt x="2072259" y="540080"/>
                  </a:lnTo>
                  <a:lnTo>
                    <a:pt x="2037829" y="481076"/>
                  </a:lnTo>
                  <a:lnTo>
                    <a:pt x="2034032" y="480060"/>
                  </a:lnTo>
                  <a:lnTo>
                    <a:pt x="2027936" y="483616"/>
                  </a:lnTo>
                  <a:lnTo>
                    <a:pt x="2026920" y="487426"/>
                  </a:lnTo>
                  <a:lnTo>
                    <a:pt x="2078609" y="576072"/>
                  </a:lnTo>
                  <a:lnTo>
                    <a:pt x="2085936" y="563499"/>
                  </a:lnTo>
                  <a:lnTo>
                    <a:pt x="2130298" y="487426"/>
                  </a:lnTo>
                  <a:close/>
                </a:path>
                <a:path w="6655434" h="576580">
                  <a:moveTo>
                    <a:pt x="4279138" y="487426"/>
                  </a:moveTo>
                  <a:lnTo>
                    <a:pt x="4278122" y="483616"/>
                  </a:lnTo>
                  <a:lnTo>
                    <a:pt x="4272026" y="480060"/>
                  </a:lnTo>
                  <a:lnTo>
                    <a:pt x="4268216" y="481076"/>
                  </a:lnTo>
                  <a:lnTo>
                    <a:pt x="4233799" y="540080"/>
                  </a:lnTo>
                  <a:lnTo>
                    <a:pt x="4233799" y="0"/>
                  </a:lnTo>
                  <a:lnTo>
                    <a:pt x="4221099" y="0"/>
                  </a:lnTo>
                  <a:lnTo>
                    <a:pt x="4221099" y="540080"/>
                  </a:lnTo>
                  <a:lnTo>
                    <a:pt x="4186682" y="481076"/>
                  </a:lnTo>
                  <a:lnTo>
                    <a:pt x="4182872" y="480060"/>
                  </a:lnTo>
                  <a:lnTo>
                    <a:pt x="4176776" y="483616"/>
                  </a:lnTo>
                  <a:lnTo>
                    <a:pt x="4175760" y="487426"/>
                  </a:lnTo>
                  <a:lnTo>
                    <a:pt x="4227449" y="576072"/>
                  </a:lnTo>
                  <a:lnTo>
                    <a:pt x="4234777" y="563499"/>
                  </a:lnTo>
                  <a:lnTo>
                    <a:pt x="4279138" y="487426"/>
                  </a:lnTo>
                  <a:close/>
                </a:path>
                <a:path w="6655434" h="576580">
                  <a:moveTo>
                    <a:pt x="6655054" y="487426"/>
                  </a:moveTo>
                  <a:lnTo>
                    <a:pt x="6654038" y="483616"/>
                  </a:lnTo>
                  <a:lnTo>
                    <a:pt x="6647942" y="480060"/>
                  </a:lnTo>
                  <a:lnTo>
                    <a:pt x="6644132" y="481076"/>
                  </a:lnTo>
                  <a:lnTo>
                    <a:pt x="6609715" y="540080"/>
                  </a:lnTo>
                  <a:lnTo>
                    <a:pt x="6609715" y="0"/>
                  </a:lnTo>
                  <a:lnTo>
                    <a:pt x="6597015" y="0"/>
                  </a:lnTo>
                  <a:lnTo>
                    <a:pt x="6597015" y="540080"/>
                  </a:lnTo>
                  <a:lnTo>
                    <a:pt x="6562598" y="481076"/>
                  </a:lnTo>
                  <a:lnTo>
                    <a:pt x="6558788" y="480060"/>
                  </a:lnTo>
                  <a:lnTo>
                    <a:pt x="6552692" y="483616"/>
                  </a:lnTo>
                  <a:lnTo>
                    <a:pt x="6551676" y="487426"/>
                  </a:lnTo>
                  <a:lnTo>
                    <a:pt x="6603365" y="576072"/>
                  </a:lnTo>
                  <a:lnTo>
                    <a:pt x="6610693" y="563499"/>
                  </a:lnTo>
                  <a:lnTo>
                    <a:pt x="6655054" y="487426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850" y="2494024"/>
              <a:ext cx="2016252" cy="424738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23850" y="2494025"/>
            <a:ext cx="2016760" cy="4247515"/>
          </a:xfrm>
          <a:prstGeom prst="rect">
            <a:avLst/>
          </a:prstGeom>
          <a:ln w="25908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45"/>
              </a:spcBef>
            </a:pPr>
            <a:endParaRPr sz="1600">
              <a:latin typeface="Times New Roman"/>
              <a:cs typeface="Times New Roman"/>
            </a:endParaRPr>
          </a:p>
          <a:p>
            <a:pPr marL="377190" marR="116839" indent="-287020">
              <a:lnSpc>
                <a:spcPct val="100000"/>
              </a:lnSpc>
              <a:buFont typeface="Arial MT"/>
              <a:buChar char="•"/>
              <a:tabLst>
                <a:tab pos="37719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Социологические срезы</a:t>
            </a:r>
            <a:endParaRPr sz="1600">
              <a:latin typeface="Calibri"/>
              <a:cs typeface="Calibri"/>
            </a:endParaRPr>
          </a:p>
          <a:p>
            <a:pPr marL="377190" indent="-286385">
              <a:lnSpc>
                <a:spcPct val="100000"/>
              </a:lnSpc>
              <a:buFont typeface="Arial MT"/>
              <a:buChar char="•"/>
              <a:tabLst>
                <a:tab pos="37719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Опросы</a:t>
            </a:r>
            <a:endParaRPr sz="1600">
              <a:latin typeface="Calibri"/>
              <a:cs typeface="Calibri"/>
            </a:endParaRPr>
          </a:p>
          <a:p>
            <a:pPr marL="377190" indent="-286385">
              <a:lnSpc>
                <a:spcPct val="100000"/>
              </a:lnSpc>
              <a:buFont typeface="Arial MT"/>
              <a:buChar char="•"/>
              <a:tabLst>
                <a:tab pos="377190" algn="l"/>
              </a:tabLst>
            </a:pP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«почтовый</a:t>
            </a:r>
            <a:r>
              <a:rPr sz="1600" spc="-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ящик»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56510" y="2494024"/>
            <a:ext cx="1606296" cy="424738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556510" y="2494025"/>
            <a:ext cx="1606550" cy="4247515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600">
              <a:latin typeface="Times New Roman"/>
              <a:cs typeface="Times New Roman"/>
            </a:endParaRPr>
          </a:p>
          <a:p>
            <a:pPr marL="377190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719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Совместные</a:t>
            </a:r>
            <a:endParaRPr sz="160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досуги</a:t>
            </a:r>
            <a:endParaRPr sz="1600">
              <a:latin typeface="Calibri"/>
              <a:cs typeface="Calibri"/>
            </a:endParaRPr>
          </a:p>
          <a:p>
            <a:pPr marL="377190" indent="-286385">
              <a:lnSpc>
                <a:spcPct val="100000"/>
              </a:lnSpc>
              <a:buFont typeface="Arial MT"/>
              <a:buChar char="•"/>
              <a:tabLst>
                <a:tab pos="37719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Праздники</a:t>
            </a:r>
            <a:endParaRPr sz="1600">
              <a:latin typeface="Calibri"/>
              <a:cs typeface="Calibri"/>
            </a:endParaRPr>
          </a:p>
          <a:p>
            <a:pPr marL="377825" marR="143510" indent="-287020">
              <a:lnSpc>
                <a:spcPct val="100000"/>
              </a:lnSpc>
              <a:buFont typeface="Arial MT"/>
              <a:buChar char="•"/>
              <a:tabLst>
                <a:tab pos="377825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Участие родителей</a:t>
            </a:r>
            <a:r>
              <a:rPr sz="1600" spc="-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7375E"/>
                </a:solidFill>
                <a:latin typeface="Calibri"/>
                <a:cs typeface="Calibri"/>
              </a:rPr>
              <a:t>и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детей</a:t>
            </a:r>
            <a:r>
              <a:rPr sz="1600" spc="-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7375E"/>
                </a:solidFill>
                <a:latin typeface="Calibri"/>
                <a:cs typeface="Calibri"/>
              </a:rPr>
              <a:t>в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выставках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56353" y="2494024"/>
            <a:ext cx="2304288" cy="424738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356353" y="2494025"/>
            <a:ext cx="2304415" cy="4247515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78460" marR="869315" indent="-2870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7846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Семинары- практикумы</a:t>
            </a:r>
            <a:endParaRPr sz="1600">
              <a:latin typeface="Calibri"/>
              <a:cs typeface="Calibri"/>
            </a:endParaRPr>
          </a:p>
          <a:p>
            <a:pPr marL="378460" marR="53467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846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Педагогический брифинг</a:t>
            </a:r>
            <a:endParaRPr sz="1600">
              <a:latin typeface="Calibri"/>
              <a:cs typeface="Calibri"/>
            </a:endParaRPr>
          </a:p>
          <a:p>
            <a:pPr marL="378460" marR="749935" indent="-287020">
              <a:lnSpc>
                <a:spcPct val="100000"/>
              </a:lnSpc>
              <a:buFont typeface="Arial MT"/>
              <a:buChar char="•"/>
              <a:tabLst>
                <a:tab pos="378460" algn="l"/>
              </a:tabLst>
            </a:pP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Родительская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конференция</a:t>
            </a:r>
            <a:endParaRPr sz="1600">
              <a:latin typeface="Calibri"/>
              <a:cs typeface="Calibri"/>
            </a:endParaRPr>
          </a:p>
          <a:p>
            <a:pPr marL="377825" indent="-286385">
              <a:lnSpc>
                <a:spcPct val="100000"/>
              </a:lnSpc>
              <a:buFont typeface="Arial MT"/>
              <a:buChar char="•"/>
              <a:tabLst>
                <a:tab pos="377825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Проведение</a:t>
            </a:r>
            <a:endParaRPr sz="16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собраний,</a:t>
            </a:r>
            <a:endParaRPr sz="16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консультаций</a:t>
            </a:r>
            <a:r>
              <a:rPr sz="1600"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endParaRPr sz="1600">
              <a:latin typeface="Calibri"/>
              <a:cs typeface="Calibri"/>
            </a:endParaRPr>
          </a:p>
          <a:p>
            <a:pPr marL="378460" marR="445134">
              <a:lnSpc>
                <a:spcPct val="100000"/>
              </a:lnSpc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нетрадиционной форме</a:t>
            </a:r>
            <a:endParaRPr sz="1600">
              <a:latin typeface="Calibri"/>
              <a:cs typeface="Calibri"/>
            </a:endParaRPr>
          </a:p>
          <a:p>
            <a:pPr marL="377825" indent="-286385">
              <a:lnSpc>
                <a:spcPct val="100000"/>
              </a:lnSpc>
              <a:buFont typeface="Arial MT"/>
              <a:buChar char="•"/>
              <a:tabLst>
                <a:tab pos="377825" algn="l"/>
              </a:tabLst>
            </a:pP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Игры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endParaRPr sz="1600">
              <a:latin typeface="Calibri"/>
              <a:cs typeface="Calibri"/>
            </a:endParaRPr>
          </a:p>
          <a:p>
            <a:pPr marL="378460" marR="52895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педагогическим содержанием</a:t>
            </a:r>
            <a:endParaRPr sz="1600">
              <a:latin typeface="Calibri"/>
              <a:cs typeface="Calibri"/>
            </a:endParaRPr>
          </a:p>
          <a:p>
            <a:pPr marL="378460" marR="553085" indent="-287020" algn="just">
              <a:lnSpc>
                <a:spcPct val="100000"/>
              </a:lnSpc>
              <a:buFont typeface="Arial MT"/>
              <a:buChar char="•"/>
              <a:tabLst>
                <a:tab pos="378460" algn="l"/>
                <a:tab pos="379730" algn="l"/>
              </a:tabLst>
            </a:pP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Педагогическая библиотека</a:t>
            </a:r>
            <a:r>
              <a:rPr sz="1600" spc="-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для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родителей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60285" y="2494024"/>
            <a:ext cx="2016252" cy="424738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860285" y="2494025"/>
            <a:ext cx="2016760" cy="4247515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160020" rIns="0" bIns="0" rtlCol="0">
            <a:spAutoFit/>
          </a:bodyPr>
          <a:lstStyle/>
          <a:p>
            <a:pPr marL="377825" marR="139700" indent="-287020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377825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Информационны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проспекты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 для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родителей</a:t>
            </a:r>
            <a:endParaRPr sz="1600">
              <a:latin typeface="Calibri"/>
              <a:cs typeface="Calibri"/>
            </a:endParaRPr>
          </a:p>
          <a:p>
            <a:pPr marL="377825" marR="416559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7825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Организация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дней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(недель)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открытых</a:t>
            </a:r>
            <a:endParaRPr sz="1600">
              <a:latin typeface="Calibri"/>
              <a:cs typeface="Calibri"/>
            </a:endParaRPr>
          </a:p>
          <a:p>
            <a:pPr marL="377825" marR="807720">
              <a:lnSpc>
                <a:spcPct val="100000"/>
              </a:lnSpc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дверей, открытых</a:t>
            </a:r>
            <a:endParaRPr sz="1600">
              <a:latin typeface="Calibri"/>
              <a:cs typeface="Calibri"/>
            </a:endParaRPr>
          </a:p>
          <a:p>
            <a:pPr marL="377825" marR="472440">
              <a:lnSpc>
                <a:spcPct val="100000"/>
              </a:lnSpc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просмотров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занятий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др.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видов</a:t>
            </a:r>
            <a:endParaRPr sz="1600">
              <a:latin typeface="Calibri"/>
              <a:cs typeface="Calibri"/>
            </a:endParaRPr>
          </a:p>
          <a:p>
            <a:pPr marL="377825" marR="45974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деятельности детей</a:t>
            </a:r>
            <a:endParaRPr sz="1600">
              <a:latin typeface="Calibri"/>
              <a:cs typeface="Calibri"/>
            </a:endParaRPr>
          </a:p>
          <a:p>
            <a:pPr marL="377825" indent="-286385">
              <a:lnSpc>
                <a:spcPct val="100000"/>
              </a:lnSpc>
              <a:buFont typeface="Arial MT"/>
              <a:buChar char="•"/>
              <a:tabLst>
                <a:tab pos="377825" algn="l"/>
              </a:tabLst>
            </a:pP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Выпуск</a:t>
            </a:r>
            <a:r>
              <a:rPr sz="1600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газет</a:t>
            </a:r>
            <a:endParaRPr sz="1600">
              <a:latin typeface="Calibri"/>
              <a:cs typeface="Calibri"/>
            </a:endParaRPr>
          </a:p>
          <a:p>
            <a:pPr marL="377825" indent="-286385">
              <a:lnSpc>
                <a:spcPct val="100000"/>
              </a:lnSpc>
              <a:buFont typeface="Arial MT"/>
              <a:buChar char="•"/>
              <a:tabLst>
                <a:tab pos="377825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Организация</a:t>
            </a:r>
            <a:endParaRPr sz="160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мини-библиотек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91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905000" y="457200"/>
            <a:ext cx="617143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«Почтовый ящик» (почта доверия)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446" y="1076580"/>
            <a:ext cx="72694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– красивое название для книги жалоб и предложений, в которой родители могут оставлять записи со своими пожеланиями или вопросами к педагогу, которые будут освещаться на родительских собраниях.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5500" y="2438400"/>
            <a:ext cx="4881372" cy="33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2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7923275" cy="601574"/>
          </a:xfrm>
          <a:prstGeom prst="rect">
            <a:avLst/>
          </a:prstGeom>
        </p:spPr>
        <p:txBody>
          <a:bodyPr vert="horz" wrap="square" lIns="0" tIns="169036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379855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Досуговые формы работы с родителями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43608" y="1052736"/>
            <a:ext cx="7743585" cy="5008126"/>
            <a:chOff x="323088" y="1159763"/>
            <a:chExt cx="8429625" cy="5584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1917191"/>
              <a:ext cx="3887724" cy="25923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8" y="4940806"/>
              <a:ext cx="3204972" cy="18028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6443" y="1159763"/>
              <a:ext cx="3675888" cy="20665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7111" y="4221480"/>
              <a:ext cx="3131819" cy="2348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4732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3550" y="417956"/>
            <a:ext cx="38544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открытых дверей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3198" y="893190"/>
            <a:ext cx="7296784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sz="1800" b="1" spc="-4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sz="18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3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жизнью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</a:t>
            </a:r>
            <a:r>
              <a:rPr sz="1800" spc="-4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саду,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endParaRPr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традициями,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правилами,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</a:t>
            </a:r>
            <a:r>
              <a:rPr sz="1800" spc="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воспитательно-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ею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участию.</a:t>
            </a:r>
            <a:endParaRPr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8419" indent="51435">
              <a:lnSpc>
                <a:spcPct val="100000"/>
              </a:lnSpc>
            </a:pP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</a:t>
            </a:r>
            <a:r>
              <a:rPr sz="1800" spc="-2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1800" b="1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</a:t>
            </a:r>
            <a:r>
              <a:rPr sz="1800" b="1" spc="-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дошкольному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учреждению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посещением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групп,</a:t>
            </a:r>
            <a:r>
              <a:rPr sz="1800" spc="-4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sz="1800" spc="-5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воспитываются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пришедших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  <a:r>
              <a:rPr sz="1800" spc="-5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sz="1800" spc="-4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</a:t>
            </a:r>
            <a:r>
              <a:rPr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</a:t>
            </a:r>
            <a:r>
              <a:rPr sz="1800" b="1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1800" b="1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1800" b="1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sz="1800" b="1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(подвижные</a:t>
            </a:r>
            <a:r>
              <a:rPr sz="1800" spc="-2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сборы</a:t>
            </a:r>
            <a:r>
              <a:rPr sz="1800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прогулку,</a:t>
            </a:r>
            <a:r>
              <a:rPr sz="1800" spc="-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слайд-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шоу</a:t>
            </a:r>
            <a:r>
              <a:rPr sz="1800" spc="-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8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концерт,</a:t>
            </a:r>
            <a:r>
              <a:rPr sz="18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угостить</a:t>
            </a:r>
            <a:r>
              <a:rPr sz="1800" spc="-3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выпечкой).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экскурсии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просмотра</a:t>
            </a:r>
            <a:r>
              <a:rPr sz="1800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  <a:r>
              <a:rPr sz="1800" spc="-3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беседуют</a:t>
            </a:r>
            <a:r>
              <a:rPr sz="1800" b="1" spc="-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800" spc="-2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родителями,</a:t>
            </a:r>
            <a:r>
              <a:rPr sz="18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выясняют</a:t>
            </a:r>
            <a:r>
              <a:rPr sz="1800" spc="-1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впечатления,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spc="-2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возникшие</a:t>
            </a:r>
            <a:endParaRPr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вопросы.</a:t>
            </a:r>
            <a:endParaRPr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03198" y="3464458"/>
            <a:ext cx="7633632" cy="3157728"/>
            <a:chOff x="0" y="3672840"/>
            <a:chExt cx="9080500" cy="31578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5611" y="4981954"/>
              <a:ext cx="2889504" cy="18348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933444"/>
              <a:ext cx="1848612" cy="24643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8611" y="4966716"/>
              <a:ext cx="2484119" cy="18638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0043" y="3672840"/>
              <a:ext cx="1869948" cy="2493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317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9726" y="417956"/>
            <a:ext cx="51988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</a:t>
            </a:r>
            <a:r>
              <a:rPr sz="2400" b="1" spc="-7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просмотры</a:t>
            </a:r>
            <a:r>
              <a:rPr sz="2400" b="1" spc="-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4339" y="787984"/>
            <a:ext cx="763397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-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sz="1800" spc="-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</a:t>
            </a:r>
            <a:r>
              <a:rPr sz="1800" spc="32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</a:t>
            </a:r>
            <a:r>
              <a:rPr sz="18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</a:t>
            </a:r>
            <a:r>
              <a:rPr sz="1800" spc="-4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4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ситуации,</a:t>
            </a:r>
            <a:endParaRPr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отличной</a:t>
            </a:r>
            <a:r>
              <a:rPr sz="1800" spc="-4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800" spc="-4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семейной;</a:t>
            </a:r>
            <a:endParaRPr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</a:t>
            </a:r>
            <a:r>
              <a:rPr sz="1800" spc="-2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1800" spc="-3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поведением</a:t>
            </a:r>
            <a:r>
              <a:rPr sz="18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sz="1800" spc="-5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</a:t>
            </a:r>
            <a:endParaRPr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перенять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800" spc="-5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sz="18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</a:t>
            </a:r>
            <a:r>
              <a:rPr sz="1800" spc="-4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-5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воспитательных</a:t>
            </a:r>
            <a:r>
              <a:rPr sz="1800" spc="-5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воздействий.</a:t>
            </a:r>
            <a:endParaRPr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275" algn="just">
              <a:lnSpc>
                <a:spcPct val="100000"/>
              </a:lnSpc>
            </a:pPr>
            <a:r>
              <a:rPr sz="18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</a:t>
            </a:r>
            <a:r>
              <a:rPr sz="1800" b="1" spc="-7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b="1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такому</a:t>
            </a:r>
            <a:r>
              <a:rPr sz="1800" b="1" spc="-5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занятию</a:t>
            </a:r>
            <a:r>
              <a:rPr sz="1800" b="1" spc="-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</a:t>
            </a:r>
            <a:r>
              <a:rPr sz="1800" spc="-3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</a:t>
            </a:r>
            <a:r>
              <a:rPr sz="1800" spc="-4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задолго</a:t>
            </a:r>
            <a:r>
              <a:rPr sz="1800" spc="-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800" spc="-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намеченного</a:t>
            </a:r>
            <a:r>
              <a:rPr sz="1800" spc="-3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срока: подготовить</a:t>
            </a:r>
            <a:r>
              <a:rPr sz="1800" spc="-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красочное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объявление,</a:t>
            </a:r>
            <a:r>
              <a:rPr sz="1800" spc="-7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приглашения</a:t>
            </a:r>
            <a:r>
              <a:rPr sz="1800" spc="-7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800" spc="-9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</a:t>
            </a:r>
            <a:r>
              <a:rPr sz="1800" spc="-7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содержание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воспитательно-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1800" spc="-1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1800" spc="-2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детьми,</a:t>
            </a:r>
            <a:endParaRPr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</a:t>
            </a:r>
            <a:r>
              <a:rPr sz="1800" spc="2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моменты.</a:t>
            </a:r>
            <a:endParaRPr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</a:t>
            </a:r>
            <a:r>
              <a:rPr sz="1800" spc="-4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просмотра,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</a:t>
            </a:r>
            <a:r>
              <a:rPr sz="1800" spc="-3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родителям,</a:t>
            </a:r>
            <a:r>
              <a:rPr sz="1800" spc="-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</a:t>
            </a:r>
            <a:endParaRPr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sz="18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</a:t>
            </a:r>
            <a:r>
              <a:rPr sz="18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смотреть,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1800" spc="-4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sz="18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проведения.</a:t>
            </a:r>
            <a:endParaRPr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8735" y="3788664"/>
            <a:ext cx="4986527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2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1329" y="3999052"/>
            <a:ext cx="4391660" cy="180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225" dirty="0">
                <a:solidFill>
                  <a:srgbClr val="17375E"/>
                </a:solidFill>
                <a:latin typeface="Cambria"/>
                <a:cs typeface="Cambria"/>
              </a:rPr>
              <a:t>«Ребенок</a:t>
            </a:r>
            <a:r>
              <a:rPr sz="2400" i="1" spc="15" dirty="0">
                <a:solidFill>
                  <a:srgbClr val="17375E"/>
                </a:solidFill>
                <a:latin typeface="Cambria"/>
                <a:cs typeface="Cambria"/>
              </a:rPr>
              <a:t> </a:t>
            </a:r>
            <a:r>
              <a:rPr sz="2400" i="1" spc="-135" dirty="0">
                <a:solidFill>
                  <a:srgbClr val="17375E"/>
                </a:solidFill>
                <a:latin typeface="Arial"/>
                <a:cs typeface="Arial"/>
              </a:rPr>
              <a:t>-</a:t>
            </a:r>
            <a:r>
              <a:rPr sz="2400" i="1" spc="-10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i="1" spc="-235" dirty="0">
                <a:solidFill>
                  <a:srgbClr val="17375E"/>
                </a:solidFill>
                <a:latin typeface="Cambria"/>
                <a:cs typeface="Cambria"/>
              </a:rPr>
              <a:t>зеркало</a:t>
            </a:r>
            <a:r>
              <a:rPr sz="2400" i="1" spc="10" dirty="0">
                <a:solidFill>
                  <a:srgbClr val="17375E"/>
                </a:solidFill>
                <a:latin typeface="Cambria"/>
                <a:cs typeface="Cambria"/>
              </a:rPr>
              <a:t> </a:t>
            </a:r>
            <a:r>
              <a:rPr sz="2400" i="1" spc="-204" dirty="0">
                <a:solidFill>
                  <a:srgbClr val="17375E"/>
                </a:solidFill>
                <a:latin typeface="Cambria"/>
                <a:cs typeface="Cambria"/>
              </a:rPr>
              <a:t>семьи;</a:t>
            </a:r>
            <a:r>
              <a:rPr sz="2400" i="1" spc="20" dirty="0">
                <a:solidFill>
                  <a:srgbClr val="17375E"/>
                </a:solidFill>
                <a:latin typeface="Cambria"/>
                <a:cs typeface="Cambria"/>
              </a:rPr>
              <a:t> </a:t>
            </a:r>
            <a:r>
              <a:rPr sz="2400" i="1" spc="-190" dirty="0">
                <a:solidFill>
                  <a:srgbClr val="17375E"/>
                </a:solidFill>
                <a:latin typeface="Cambria"/>
                <a:cs typeface="Cambria"/>
              </a:rPr>
              <a:t>как</a:t>
            </a:r>
            <a:r>
              <a:rPr sz="2400" i="1" spc="10" dirty="0">
                <a:solidFill>
                  <a:srgbClr val="17375E"/>
                </a:solidFill>
                <a:latin typeface="Cambria"/>
                <a:cs typeface="Cambria"/>
              </a:rPr>
              <a:t> </a:t>
            </a:r>
            <a:r>
              <a:rPr sz="2400" i="1" spc="-310" dirty="0">
                <a:solidFill>
                  <a:srgbClr val="17375E"/>
                </a:solidFill>
                <a:latin typeface="Cambria"/>
                <a:cs typeface="Cambria"/>
              </a:rPr>
              <a:t>в</a:t>
            </a:r>
            <a:r>
              <a:rPr sz="2400" i="1" spc="30" dirty="0">
                <a:solidFill>
                  <a:srgbClr val="17375E"/>
                </a:solidFill>
                <a:latin typeface="Cambria"/>
                <a:cs typeface="Cambria"/>
              </a:rPr>
              <a:t> </a:t>
            </a:r>
            <a:r>
              <a:rPr sz="2400" i="1" spc="-25" dirty="0">
                <a:solidFill>
                  <a:srgbClr val="17375E"/>
                </a:solidFill>
                <a:latin typeface="Cambria"/>
                <a:cs typeface="Cambria"/>
              </a:rPr>
              <a:t>капле </a:t>
            </a:r>
            <a:r>
              <a:rPr sz="2400" i="1" spc="-285" dirty="0">
                <a:solidFill>
                  <a:srgbClr val="17375E"/>
                </a:solidFill>
                <a:latin typeface="Cambria"/>
                <a:cs typeface="Cambria"/>
              </a:rPr>
              <a:t>воды</a:t>
            </a:r>
            <a:r>
              <a:rPr sz="2400" i="1" spc="10" dirty="0">
                <a:solidFill>
                  <a:srgbClr val="17375E"/>
                </a:solidFill>
                <a:latin typeface="Cambria"/>
                <a:cs typeface="Cambria"/>
              </a:rPr>
              <a:t> </a:t>
            </a:r>
            <a:r>
              <a:rPr sz="2400" i="1" spc="-305" dirty="0">
                <a:solidFill>
                  <a:srgbClr val="17375E"/>
                </a:solidFill>
                <a:latin typeface="Cambria"/>
                <a:cs typeface="Cambria"/>
              </a:rPr>
              <a:t>отражается</a:t>
            </a:r>
            <a:r>
              <a:rPr sz="2400" i="1" spc="5" dirty="0">
                <a:solidFill>
                  <a:srgbClr val="17375E"/>
                </a:solidFill>
                <a:latin typeface="Cambria"/>
                <a:cs typeface="Cambria"/>
              </a:rPr>
              <a:t> </a:t>
            </a:r>
            <a:r>
              <a:rPr sz="2400" i="1" spc="-220" dirty="0">
                <a:solidFill>
                  <a:srgbClr val="17375E"/>
                </a:solidFill>
                <a:latin typeface="Cambria"/>
                <a:cs typeface="Cambria"/>
              </a:rPr>
              <a:t>солнце,</a:t>
            </a:r>
            <a:r>
              <a:rPr sz="2400" i="1" spc="5" dirty="0">
                <a:solidFill>
                  <a:srgbClr val="17375E"/>
                </a:solidFill>
                <a:latin typeface="Cambria"/>
                <a:cs typeface="Cambria"/>
              </a:rPr>
              <a:t> </a:t>
            </a:r>
            <a:r>
              <a:rPr sz="2400" i="1" spc="-280" dirty="0">
                <a:solidFill>
                  <a:srgbClr val="17375E"/>
                </a:solidFill>
                <a:latin typeface="Cambria"/>
                <a:cs typeface="Cambria"/>
              </a:rPr>
              <a:t>так</a:t>
            </a:r>
            <a:r>
              <a:rPr sz="2400" i="1" spc="10" dirty="0">
                <a:solidFill>
                  <a:srgbClr val="17375E"/>
                </a:solidFill>
                <a:latin typeface="Cambria"/>
                <a:cs typeface="Cambria"/>
              </a:rPr>
              <a:t> </a:t>
            </a:r>
            <a:r>
              <a:rPr sz="2400" i="1" spc="-310" dirty="0">
                <a:solidFill>
                  <a:srgbClr val="17375E"/>
                </a:solidFill>
                <a:latin typeface="Cambria"/>
                <a:cs typeface="Cambria"/>
              </a:rPr>
              <a:t>в</a:t>
            </a:r>
            <a:r>
              <a:rPr sz="2400" i="1" spc="15" dirty="0">
                <a:solidFill>
                  <a:srgbClr val="17375E"/>
                </a:solidFill>
                <a:latin typeface="Cambria"/>
                <a:cs typeface="Cambria"/>
              </a:rPr>
              <a:t> </a:t>
            </a:r>
            <a:r>
              <a:rPr sz="2400" i="1" spc="-210" dirty="0">
                <a:solidFill>
                  <a:srgbClr val="17375E"/>
                </a:solidFill>
                <a:latin typeface="Cambria"/>
                <a:cs typeface="Cambria"/>
              </a:rPr>
              <a:t>детях </a:t>
            </a:r>
            <a:r>
              <a:rPr sz="2400" i="1" spc="-305" dirty="0">
                <a:solidFill>
                  <a:srgbClr val="17375E"/>
                </a:solidFill>
                <a:latin typeface="Cambria"/>
                <a:cs typeface="Cambria"/>
              </a:rPr>
              <a:t>отражается</a:t>
            </a:r>
            <a:r>
              <a:rPr sz="2400" i="1" spc="30" dirty="0">
                <a:solidFill>
                  <a:srgbClr val="17375E"/>
                </a:solidFill>
                <a:latin typeface="Cambria"/>
                <a:cs typeface="Cambria"/>
              </a:rPr>
              <a:t> </a:t>
            </a:r>
            <a:r>
              <a:rPr sz="2400" i="1" spc="-260" dirty="0">
                <a:solidFill>
                  <a:srgbClr val="17375E"/>
                </a:solidFill>
                <a:latin typeface="Cambria"/>
                <a:cs typeface="Cambria"/>
              </a:rPr>
              <a:t>нравственная</a:t>
            </a:r>
            <a:r>
              <a:rPr sz="2400" i="1" spc="25" dirty="0">
                <a:solidFill>
                  <a:srgbClr val="17375E"/>
                </a:solidFill>
                <a:latin typeface="Cambria"/>
                <a:cs typeface="Cambria"/>
              </a:rPr>
              <a:t> </a:t>
            </a:r>
            <a:r>
              <a:rPr sz="2400" i="1" spc="-295" dirty="0">
                <a:solidFill>
                  <a:srgbClr val="17375E"/>
                </a:solidFill>
                <a:latin typeface="Cambria"/>
                <a:cs typeface="Cambria"/>
              </a:rPr>
              <a:t>чистота </a:t>
            </a:r>
            <a:r>
              <a:rPr sz="2400" i="1" spc="-265" dirty="0">
                <a:solidFill>
                  <a:srgbClr val="17375E"/>
                </a:solidFill>
                <a:latin typeface="Cambria"/>
                <a:cs typeface="Cambria"/>
              </a:rPr>
              <a:t>матери</a:t>
            </a:r>
            <a:r>
              <a:rPr sz="2400" i="1" spc="-5" dirty="0">
                <a:solidFill>
                  <a:srgbClr val="17375E"/>
                </a:solidFill>
                <a:latin typeface="Cambria"/>
                <a:cs typeface="Cambria"/>
              </a:rPr>
              <a:t> </a:t>
            </a:r>
            <a:r>
              <a:rPr sz="2400" i="1" spc="-200" dirty="0">
                <a:solidFill>
                  <a:srgbClr val="17375E"/>
                </a:solidFill>
                <a:latin typeface="Cambria"/>
                <a:cs typeface="Cambria"/>
              </a:rPr>
              <a:t>и</a:t>
            </a:r>
            <a:r>
              <a:rPr sz="2400" i="1" dirty="0">
                <a:solidFill>
                  <a:srgbClr val="17375E"/>
                </a:solidFill>
                <a:latin typeface="Cambria"/>
                <a:cs typeface="Cambria"/>
              </a:rPr>
              <a:t> </a:t>
            </a:r>
            <a:r>
              <a:rPr sz="2400" i="1" spc="-65" dirty="0">
                <a:solidFill>
                  <a:srgbClr val="17375E"/>
                </a:solidFill>
                <a:latin typeface="Cambria"/>
                <a:cs typeface="Cambria"/>
              </a:rPr>
              <a:t>отца».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000" i="1" dirty="0">
                <a:solidFill>
                  <a:srgbClr val="17375E"/>
                </a:solidFill>
                <a:latin typeface="Cambria"/>
                <a:cs typeface="Cambria"/>
              </a:rPr>
              <a:t>В.</a:t>
            </a:r>
            <a:r>
              <a:rPr sz="2000" i="1" spc="65" dirty="0">
                <a:solidFill>
                  <a:srgbClr val="17375E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mbria"/>
                <a:cs typeface="Cambria"/>
              </a:rPr>
              <a:t>А.</a:t>
            </a:r>
            <a:r>
              <a:rPr sz="2000" i="1" spc="50" dirty="0">
                <a:solidFill>
                  <a:srgbClr val="17375E"/>
                </a:solidFill>
                <a:latin typeface="Cambria"/>
                <a:cs typeface="Cambria"/>
              </a:rPr>
              <a:t> </a:t>
            </a:r>
            <a:r>
              <a:rPr sz="2000" i="1" spc="-75" dirty="0">
                <a:solidFill>
                  <a:srgbClr val="17375E"/>
                </a:solidFill>
                <a:latin typeface="Cambria"/>
                <a:cs typeface="Cambria"/>
              </a:rPr>
              <a:t>Сухомлинский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851" y="836675"/>
            <a:ext cx="7667244" cy="23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16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80528" y="404664"/>
            <a:ext cx="7923275" cy="651973"/>
          </a:xfrm>
          <a:prstGeom prst="rect">
            <a:avLst/>
          </a:prstGeom>
        </p:spPr>
        <p:txBody>
          <a:bodyPr vert="horz" wrap="square" lIns="0" tIns="97028" rIns="0" bIns="0" rtlCol="0">
            <a:spAutoFit/>
          </a:bodyPr>
          <a:lstStyle/>
          <a:p>
            <a:pPr marL="2341245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Семинары-</a:t>
            </a:r>
            <a:r>
              <a:rPr sz="3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8509" y="1287017"/>
            <a:ext cx="701675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spc="-5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</a:t>
            </a:r>
            <a:r>
              <a:rPr sz="18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</a:t>
            </a:r>
            <a:r>
              <a:rPr sz="1800" b="1" spc="-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приглашать</a:t>
            </a:r>
            <a:r>
              <a:rPr sz="1800" b="1" spc="28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молодых,</a:t>
            </a:r>
            <a:r>
              <a:rPr sz="1800" b="1" spc="-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неопытных </a:t>
            </a:r>
            <a:r>
              <a:rPr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</a:t>
            </a:r>
            <a:r>
              <a:rPr sz="1800" b="1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z="18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нуждаются</a:t>
            </a:r>
            <a:r>
              <a:rPr sz="1800" spc="-5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приобретении</a:t>
            </a:r>
            <a:r>
              <a:rPr sz="1800" spc="-2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</a:t>
            </a:r>
            <a:r>
              <a:rPr sz="1800" spc="-3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воспитания</a:t>
            </a:r>
            <a:r>
              <a:rPr sz="1800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</a:t>
            </a:r>
            <a:r>
              <a:rPr sz="1800" spc="-5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sz="1800" spc="-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1800" spc="-5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</a:t>
            </a:r>
            <a:r>
              <a:rPr sz="1800" spc="-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spc="-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z="1800" spc="-5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способах</a:t>
            </a:r>
            <a:r>
              <a:rPr sz="1800" spc="-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приёмах</a:t>
            </a:r>
            <a:r>
              <a:rPr sz="18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</a:t>
            </a:r>
            <a:r>
              <a:rPr sz="1800" spc="-3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-4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их:</a:t>
            </a:r>
            <a:endParaRPr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</a:t>
            </a:r>
            <a:r>
              <a:rPr sz="1800" spc="-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</a:t>
            </a:r>
            <a:r>
              <a:rPr sz="1800" spc="-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</a:t>
            </a:r>
            <a:r>
              <a:rPr sz="1800" spc="-5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spc="-7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картине,</a:t>
            </a:r>
            <a:endParaRPr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беседовать</a:t>
            </a:r>
            <a:r>
              <a:rPr sz="1800" spc="-3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прочитанном,</a:t>
            </a:r>
            <a:endParaRPr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</a:t>
            </a:r>
            <a:r>
              <a:rPr sz="1800" spc="-4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</a:t>
            </a:r>
            <a:r>
              <a:rPr sz="18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артикуляционный</a:t>
            </a:r>
            <a:r>
              <a:rPr sz="1800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аппарат,</a:t>
            </a:r>
            <a:endParaRPr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-делать</a:t>
            </a:r>
            <a:r>
              <a:rPr sz="1800" spc="-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дыхательную</a:t>
            </a:r>
            <a:r>
              <a:rPr sz="1800" spc="-5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гимнастику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-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endParaRPr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0" y="3124200"/>
            <a:ext cx="2938272" cy="29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16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5104" y="290912"/>
            <a:ext cx="517969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</a:t>
            </a:r>
            <a:r>
              <a:rPr sz="2800" b="1" spc="-1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6408" y="926719"/>
            <a:ext cx="7709534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11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sz="1800" b="1" spc="-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  <a:r>
              <a:rPr sz="18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8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опытом</a:t>
            </a:r>
            <a:r>
              <a:rPr sz="18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</a:t>
            </a:r>
            <a:r>
              <a:rPr sz="18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 </a:t>
            </a:r>
            <a:r>
              <a:rPr sz="18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sz="1800" spc="-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</a:t>
            </a:r>
            <a:r>
              <a:rPr sz="1800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</a:t>
            </a:r>
            <a:r>
              <a:rPr sz="1800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сообщение,</a:t>
            </a:r>
            <a:r>
              <a:rPr sz="18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sz="18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r>
              <a:rPr sz="1800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выборе</a:t>
            </a:r>
            <a:r>
              <a:rPr sz="18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темы,</a:t>
            </a:r>
            <a:r>
              <a:rPr sz="1800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оформлении</a:t>
            </a:r>
            <a:r>
              <a:rPr sz="18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выступления.</a:t>
            </a:r>
            <a:r>
              <a:rPr sz="1800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  <a:r>
              <a:rPr sz="18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endParaRPr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370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выступить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специалист.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</a:t>
            </a:r>
            <a:r>
              <a:rPr sz="1800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даётся</a:t>
            </a:r>
            <a:r>
              <a:rPr sz="1800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</a:t>
            </a:r>
            <a:r>
              <a:rPr sz="1800" spc="-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затравки»,</a:t>
            </a:r>
            <a:r>
              <a:rPr sz="1800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18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обсуждение,</a:t>
            </a:r>
            <a:r>
              <a:rPr sz="18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18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получится,</a:t>
            </a:r>
            <a:r>
              <a:rPr sz="18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18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дискуссию.</a:t>
            </a:r>
            <a:endParaRPr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  <a:r>
              <a:rPr sz="18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проходить</a:t>
            </a:r>
            <a:r>
              <a:rPr sz="18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sz="18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sz="1800" b="1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1800" b="1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8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практикуются</a:t>
            </a:r>
            <a:r>
              <a:rPr sz="18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</a:t>
            </a:r>
            <a:r>
              <a:rPr sz="1800" b="1" spc="-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8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sz="18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актуальную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sz="18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  <a:r>
              <a:rPr sz="1800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(«Роль</a:t>
            </a:r>
            <a:r>
              <a:rPr sz="1800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отца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</a:t>
            </a:r>
            <a:r>
              <a:rPr sz="18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ребенка»,</a:t>
            </a:r>
            <a:r>
              <a:rPr sz="1800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sz="18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всерьёз»,</a:t>
            </a:r>
            <a:endParaRPr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«Приобщение</a:t>
            </a:r>
            <a:r>
              <a:rPr sz="18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18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</a:t>
            </a:r>
            <a:r>
              <a:rPr sz="1800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культуре»).</a:t>
            </a:r>
            <a:endParaRPr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  <a:r>
              <a:rPr sz="18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готовятся</a:t>
            </a:r>
            <a:r>
              <a:rPr sz="18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</a:t>
            </a:r>
            <a:r>
              <a:rPr sz="18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</a:t>
            </a:r>
            <a:r>
              <a:rPr sz="1800" b="1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работ,</a:t>
            </a:r>
            <a:r>
              <a:rPr sz="18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</a:t>
            </a:r>
            <a:endParaRPr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45745" algn="just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800" spc="-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материалов,</a:t>
            </a:r>
            <a:r>
              <a:rPr sz="1800" b="1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отражающих</a:t>
            </a:r>
            <a:r>
              <a:rPr sz="1800" b="1" spc="-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sz="18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1800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sz="1800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r>
              <a:rPr sz="1800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Завершить</a:t>
            </a:r>
            <a:r>
              <a:rPr sz="18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конференцию</a:t>
            </a:r>
            <a:r>
              <a:rPr sz="18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sz="18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совместным</a:t>
            </a:r>
            <a:r>
              <a:rPr sz="1800" b="1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концертом</a:t>
            </a:r>
            <a:r>
              <a:rPr sz="1800" b="1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</a:t>
            </a:r>
            <a:r>
              <a:rPr sz="1800" b="1" spc="-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8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r>
              <a:rPr sz="18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  <a:r>
              <a:rPr sz="1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18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учреждения.</a:t>
            </a:r>
            <a:endParaRPr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5495" y="4646676"/>
            <a:ext cx="3493007" cy="19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46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267" y="3875278"/>
            <a:ext cx="8329930" cy="243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05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  <a:endParaRPr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8435">
              <a:lnSpc>
                <a:spcPct val="100000"/>
              </a:lnSpc>
              <a:spcBef>
                <a:spcPts val="1689"/>
              </a:spcBef>
            </a:pP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sz="18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</a:t>
            </a:r>
            <a:r>
              <a:rPr sz="1800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</a:t>
            </a:r>
            <a:r>
              <a:rPr sz="18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задание,</a:t>
            </a:r>
            <a:r>
              <a:rPr sz="1800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</a:t>
            </a:r>
            <a:r>
              <a:rPr sz="1800" spc="-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советами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endParaRPr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8435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том,</a:t>
            </a:r>
            <a:r>
              <a:rPr sz="18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18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</a:t>
            </a:r>
            <a:r>
              <a:rPr sz="18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одеваться,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умываться</a:t>
            </a:r>
            <a:r>
              <a:rPr sz="1800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убирать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8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</a:t>
            </a:r>
            <a:r>
              <a:rPr sz="18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игрушки.</a:t>
            </a:r>
            <a:endParaRPr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algn="ctr">
              <a:lnSpc>
                <a:spcPct val="100000"/>
              </a:lnSpc>
              <a:spcBef>
                <a:spcPts val="1300"/>
              </a:spcBef>
            </a:pP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</a:t>
            </a:r>
            <a:r>
              <a:rPr sz="16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endParaRPr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45"/>
              </a:spcBef>
            </a:pP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</a:t>
            </a:r>
            <a:r>
              <a:rPr sz="16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r>
              <a:rPr sz="1600" spc="-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</a:t>
            </a:r>
            <a:r>
              <a:rPr sz="16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сблизиться</a:t>
            </a: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6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</a:t>
            </a:r>
            <a:r>
              <a:rPr sz="1600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16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интересного</a:t>
            </a:r>
            <a:r>
              <a:rPr sz="16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дела, которое</a:t>
            </a:r>
            <a:r>
              <a:rPr sz="16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</a:t>
            </a:r>
            <a:r>
              <a:rPr sz="16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sz="1600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6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развитию.</a:t>
            </a:r>
            <a:r>
              <a:rPr sz="16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</a:t>
            </a:r>
            <a:r>
              <a:rPr sz="1600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6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итогу</a:t>
            </a:r>
            <a:r>
              <a:rPr sz="16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опубликовать</a:t>
            </a:r>
            <a:r>
              <a:rPr sz="16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сайте,</a:t>
            </a:r>
            <a:r>
              <a:rPr sz="16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</a:t>
            </a:r>
            <a:r>
              <a:rPr sz="16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же,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6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буклете.</a:t>
            </a:r>
            <a:endParaRPr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2997" y="428700"/>
            <a:ext cx="708040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sz="2400" b="1" spc="-6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</a:t>
            </a:r>
            <a:r>
              <a:rPr sz="2400" b="1" spc="-6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r>
              <a:rPr sz="2400" b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</a:t>
            </a:r>
            <a:r>
              <a:rPr sz="24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</a:t>
            </a:r>
            <a:r>
              <a:rPr sz="24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8540" y="948309"/>
            <a:ext cx="69056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sz="1800" spc="-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sz="18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</a:t>
            </a:r>
            <a:r>
              <a:rPr sz="18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разнообразной</a:t>
            </a:r>
            <a:r>
              <a:rPr sz="18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</a:t>
            </a:r>
            <a:r>
              <a:rPr sz="18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endParaRPr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kk-KZ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kk-KZ" sz="1800" spc="-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еткий сады</a:t>
            </a:r>
            <a:r>
              <a:rPr sz="1800" spc="-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800" spc="-7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фотографиями,</a:t>
            </a:r>
            <a:r>
              <a:rPr sz="18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работами</a:t>
            </a:r>
            <a:r>
              <a:rPr sz="18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дошкольников,</a:t>
            </a:r>
            <a:r>
              <a:rPr sz="1800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высказать</a:t>
            </a:r>
            <a:r>
              <a:rPr sz="18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endParaRPr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пожелания,</a:t>
            </a:r>
            <a:r>
              <a:rPr sz="1800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</a:t>
            </a:r>
            <a:r>
              <a:rPr sz="18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</a:t>
            </a:r>
            <a:r>
              <a:rPr sz="18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sz="1800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ДО.</a:t>
            </a:r>
            <a:endParaRPr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87624" y="1687594"/>
            <a:ext cx="7169616" cy="2176650"/>
            <a:chOff x="426719" y="1612391"/>
            <a:chExt cx="8717280" cy="23393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" y="1880615"/>
              <a:ext cx="3491484" cy="18028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552" y="1612391"/>
              <a:ext cx="3203448" cy="2339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6057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8615" y="677417"/>
            <a:ext cx="8731885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85" indent="7302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«Законе</a:t>
            </a:r>
            <a:r>
              <a:rPr sz="18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1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образовании»</a:t>
            </a:r>
            <a:r>
              <a:rPr sz="18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говорится,</a:t>
            </a:r>
            <a:r>
              <a:rPr sz="1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8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sz="1800" b="1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sz="1800" b="1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</a:t>
            </a:r>
            <a:r>
              <a:rPr sz="1800" b="1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педагогами.</a:t>
            </a:r>
            <a:r>
              <a:rPr sz="1800" b="1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бязаны</a:t>
            </a:r>
            <a:r>
              <a:rPr sz="18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заложить</a:t>
            </a:r>
            <a:r>
              <a:rPr sz="1800" b="1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</a:t>
            </a:r>
            <a:r>
              <a:rPr sz="1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</a:t>
            </a:r>
            <a:r>
              <a:rPr sz="18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физического,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нравственного</a:t>
            </a:r>
            <a:r>
              <a:rPr sz="18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интеллектуального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азвития</a:t>
            </a:r>
            <a:r>
              <a:rPr sz="1800" b="1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sz="1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sz="1800" b="1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раннем</a:t>
            </a:r>
            <a:r>
              <a:rPr sz="1800" b="1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возрасте.</a:t>
            </a:r>
            <a:r>
              <a:rPr sz="18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1800" b="1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</a:t>
            </a:r>
            <a:r>
              <a:rPr sz="1800" b="1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</a:t>
            </a:r>
            <a:r>
              <a:rPr sz="18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800" b="1" spc="-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омплексной</a:t>
            </a:r>
            <a:r>
              <a:rPr sz="18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z="1800" b="1" spc="-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взаимодействия,</a:t>
            </a:r>
            <a:r>
              <a:rPr sz="1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</a:t>
            </a:r>
            <a:r>
              <a:rPr sz="18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z="1800" b="1" spc="-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двусторонним</a:t>
            </a:r>
            <a:r>
              <a:rPr sz="18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процессом:</a:t>
            </a:r>
            <a:endParaRPr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5080" algn="ctr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</a:t>
            </a:r>
            <a:r>
              <a:rPr sz="1800" b="1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sz="18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</a:t>
            </a:r>
            <a:r>
              <a:rPr sz="1800" b="1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sz="18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оптимизировать</a:t>
            </a:r>
            <a:r>
              <a:rPr sz="18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sz="18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</a:t>
            </a:r>
            <a:r>
              <a:rPr sz="18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sz="1800" b="1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путём</a:t>
            </a:r>
            <a:r>
              <a:rPr sz="1800" b="1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педагогической</a:t>
            </a:r>
            <a:r>
              <a:rPr sz="18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r>
              <a:rPr sz="1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культуры;</a:t>
            </a:r>
            <a:endParaRPr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algn="ctr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sz="18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</a:t>
            </a:r>
            <a:r>
              <a:rPr sz="18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детскому</a:t>
            </a:r>
            <a:r>
              <a:rPr sz="1800" b="1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саду,</a:t>
            </a:r>
            <a:r>
              <a:rPr sz="1800" b="1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</a:t>
            </a:r>
            <a:r>
              <a:rPr sz="1800" b="1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включаясь</a:t>
            </a:r>
            <a:r>
              <a:rPr sz="1800" b="1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</a:t>
            </a:r>
            <a:r>
              <a:rPr sz="1800" b="1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algn="ctr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процессы.</a:t>
            </a:r>
            <a:endParaRPr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5232" y="3500628"/>
            <a:ext cx="5978652" cy="307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40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34" y="25906"/>
            <a:ext cx="9090660" cy="68320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3027" y="821181"/>
            <a:ext cx="8747125" cy="514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985" algn="just">
              <a:lnSpc>
                <a:spcPct val="100000"/>
              </a:lnSpc>
              <a:spcBef>
                <a:spcPts val="95"/>
              </a:spcBef>
              <a:buSzPct val="93750"/>
              <a:buFont typeface="Calibri"/>
              <a:buChar char="•"/>
              <a:tabLst>
                <a:tab pos="113664" algn="l"/>
              </a:tabLst>
            </a:pP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	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Определитесь</a:t>
            </a:r>
            <a:r>
              <a:rPr sz="1600" b="1" spc="20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b="1" spc="20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целями.</a:t>
            </a:r>
            <a:r>
              <a:rPr sz="1600" b="1" spc="20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r>
              <a:rPr sz="1600" spc="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семьёй</a:t>
            </a:r>
            <a:r>
              <a:rPr sz="1600" spc="2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1600" spc="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1600" spc="20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600" spc="20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  <a:r>
              <a:rPr sz="1600" spc="20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sz="1600" spc="2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законодательства.</a:t>
            </a:r>
            <a:r>
              <a:rPr sz="1600" spc="20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Ведите</a:t>
            </a:r>
            <a:r>
              <a:rPr sz="1600" spc="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</a:t>
            </a:r>
            <a:r>
              <a:rPr sz="1600" spc="2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</a:t>
            </a:r>
            <a:r>
              <a:rPr sz="1600" spc="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1600" spc="2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1600" spc="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дало</a:t>
            </a:r>
            <a:r>
              <a:rPr sz="1600" spc="20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полезную</a:t>
            </a:r>
            <a:r>
              <a:rPr sz="1600" spc="20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sz="1600" spc="20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600" spc="20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дальнейшей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</a:t>
            </a:r>
            <a:r>
              <a:rPr sz="1600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6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  <a:r>
              <a:rPr sz="16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sz="16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</a:t>
            </a:r>
            <a:r>
              <a:rPr sz="1600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sz="16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</a:t>
            </a:r>
            <a:r>
              <a:rPr sz="16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sz="16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sz="16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  <a:endParaRPr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" indent="-6985" algn="just">
              <a:lnSpc>
                <a:spcPct val="100000"/>
              </a:lnSpc>
              <a:spcBef>
                <a:spcPts val="1925"/>
              </a:spcBef>
              <a:buSzPct val="93750"/>
              <a:buFont typeface="Calibri"/>
              <a:buChar char="•"/>
              <a:tabLst>
                <a:tab pos="113664" algn="l"/>
              </a:tabLst>
            </a:pP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Общайтесь</a:t>
            </a:r>
            <a:r>
              <a:rPr sz="1600" b="1" spc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b="1" spc="11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sz="1600" b="1" spc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sz="1600" b="1" spc="1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1600" b="1" spc="1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sz="1600" b="1" spc="1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</a:t>
            </a:r>
            <a:r>
              <a:rPr sz="1600" b="1" spc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b="1" spc="11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600" b="1" spc="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откладывайте</a:t>
            </a:r>
            <a:r>
              <a:rPr sz="1600" b="1" spc="1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600" b="1" spc="1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потом.</a:t>
            </a:r>
            <a:r>
              <a:rPr sz="1600" b="1" spc="1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1600" spc="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какой-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1600" spc="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</a:t>
            </a:r>
            <a:r>
              <a:rPr sz="1600" spc="1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пришлось</a:t>
            </a:r>
            <a:r>
              <a:rPr sz="1600" spc="1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</a:t>
            </a:r>
            <a:r>
              <a:rPr sz="1600" spc="1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проблемную</a:t>
            </a:r>
            <a:r>
              <a:rPr sz="1600" spc="1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тему,</a:t>
            </a:r>
            <a:r>
              <a:rPr sz="1600" spc="1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1600" spc="1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sz="1600" spc="1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намного</a:t>
            </a:r>
            <a:r>
              <a:rPr sz="1600" spc="1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проще,</a:t>
            </a:r>
            <a:r>
              <a:rPr sz="1600" spc="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1600" spc="1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</a:t>
            </a:r>
            <a:r>
              <a:rPr sz="1600" spc="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выстроились</a:t>
            </a:r>
            <a:r>
              <a:rPr sz="1600" spc="-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хорошие</a:t>
            </a:r>
            <a:r>
              <a:rPr sz="16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отношения.</a:t>
            </a:r>
            <a:endParaRPr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-6985" algn="just">
              <a:lnSpc>
                <a:spcPct val="100000"/>
              </a:lnSpc>
              <a:spcBef>
                <a:spcPts val="1920"/>
              </a:spcBef>
              <a:buSzPct val="93750"/>
              <a:buFont typeface="Calibri"/>
              <a:buChar char="•"/>
              <a:tabLst>
                <a:tab pos="113664" algn="l"/>
              </a:tabLst>
            </a:pP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Говорите</a:t>
            </a:r>
            <a:r>
              <a:rPr sz="1600" b="1" spc="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600" b="1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z="1600" b="1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1600" b="1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600" b="1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ребёнке,</a:t>
            </a:r>
            <a:r>
              <a:rPr sz="1600" b="1" spc="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600" b="1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b="1" spc="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</a:t>
            </a:r>
            <a:r>
              <a:rPr sz="1600" b="1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</a:t>
            </a:r>
            <a:r>
              <a:rPr sz="1600" b="1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группе.</a:t>
            </a:r>
            <a:r>
              <a:rPr sz="1600" b="1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sz="1600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давать</a:t>
            </a:r>
            <a:r>
              <a:rPr sz="1600" spc="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понять,</a:t>
            </a:r>
            <a:r>
              <a:rPr sz="1600" spc="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600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</a:t>
            </a:r>
            <a:r>
              <a:rPr sz="1600" spc="2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600" spc="2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z="1600" spc="2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600" spc="2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sz="1600" spc="2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конкретного</a:t>
            </a:r>
            <a:r>
              <a:rPr sz="1600" spc="2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мальчика</a:t>
            </a:r>
            <a:r>
              <a:rPr sz="1600" spc="2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600" spc="2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девочку,</a:t>
            </a:r>
            <a:r>
              <a:rPr sz="1600" spc="2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1600" spc="2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</a:t>
            </a:r>
            <a:r>
              <a:rPr sz="1600" spc="2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</a:t>
            </a:r>
            <a:r>
              <a:rPr sz="16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воспринимать вашу точку</a:t>
            </a:r>
            <a:r>
              <a:rPr sz="160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и</a:t>
            </a:r>
            <a:r>
              <a:rPr sz="1600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одобрять</a:t>
            </a:r>
            <a:r>
              <a:rPr sz="1600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решения,</a:t>
            </a:r>
            <a:r>
              <a:rPr sz="16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z="160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ориентированы</a:t>
            </a:r>
            <a:r>
              <a:rPr sz="1600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600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целиком.</a:t>
            </a:r>
            <a:endParaRPr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-6985" algn="just">
              <a:lnSpc>
                <a:spcPct val="100000"/>
              </a:lnSpc>
              <a:spcBef>
                <a:spcPts val="1920"/>
              </a:spcBef>
              <a:buSzPct val="93750"/>
              <a:buFont typeface="Calibri"/>
              <a:buChar char="•"/>
              <a:tabLst>
                <a:tab pos="113664" algn="l"/>
              </a:tabLst>
            </a:pP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Подстраивайте</a:t>
            </a:r>
            <a:r>
              <a:rPr sz="1600" b="1" spc="1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  <a:r>
              <a:rPr sz="1600" b="1" spc="1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sz="1600" b="1" spc="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sz="1600" b="1" spc="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  <a:r>
              <a:rPr sz="1600" b="1" spc="1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Спросите,</a:t>
            </a:r>
            <a:r>
              <a:rPr sz="1600" spc="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sz="1600" spc="1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z="1600" spc="1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sz="1600" spc="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подходят</a:t>
            </a:r>
            <a:r>
              <a:rPr sz="1600" spc="1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всего.</a:t>
            </a:r>
            <a:r>
              <a:rPr sz="1600" spc="2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</a:t>
            </a:r>
            <a:r>
              <a:rPr sz="1600" spc="2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1600" spc="2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</a:t>
            </a:r>
            <a:r>
              <a:rPr sz="1600" spc="2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предпочитает</a:t>
            </a:r>
            <a:r>
              <a:rPr sz="1600" spc="2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</a:t>
            </a:r>
            <a:r>
              <a:rPr sz="1600" spc="2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600" spc="2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телефону,</a:t>
            </a:r>
            <a:r>
              <a:rPr sz="1600" spc="2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600" spc="2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ограничивайтесь</a:t>
            </a:r>
            <a:r>
              <a:rPr sz="1600" spc="2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этим.</a:t>
            </a:r>
            <a:r>
              <a:rPr sz="1600" spc="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1600" spc="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600" spc="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кого-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1600" spc="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1600" spc="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600" spc="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</a:t>
            </a:r>
            <a:r>
              <a:rPr sz="1600" spc="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1600" spc="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</a:t>
            </a:r>
            <a:r>
              <a:rPr sz="1600" spc="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переписку</a:t>
            </a:r>
            <a:r>
              <a:rPr sz="1600" spc="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600" spc="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mail,</a:t>
            </a:r>
            <a:r>
              <a:rPr sz="1600" spc="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sz="1600" spc="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600" spc="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блоге</a:t>
            </a:r>
            <a:r>
              <a:rPr sz="1600" spc="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600" spc="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сайте.</a:t>
            </a:r>
            <a:r>
              <a:rPr sz="1600" spc="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600" spc="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игнорируйте</a:t>
            </a:r>
            <a:r>
              <a:rPr sz="1600" spc="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sz="1600" spc="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смартфонов</a:t>
            </a:r>
            <a:r>
              <a:rPr sz="1600" spc="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1600" spc="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огромное</a:t>
            </a:r>
            <a:r>
              <a:rPr sz="1600" spc="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1600" spc="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приложений,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</a:t>
            </a:r>
            <a:r>
              <a:rPr sz="1600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sz="16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использовать,</a:t>
            </a:r>
            <a:r>
              <a:rPr sz="16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16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</a:t>
            </a:r>
            <a:r>
              <a:rPr sz="16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r>
              <a:rPr sz="16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семьями</a:t>
            </a: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проще</a:t>
            </a:r>
            <a:r>
              <a:rPr sz="16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эффективнее.</a:t>
            </a:r>
            <a:endParaRPr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107950" algn="just">
              <a:lnSpc>
                <a:spcPct val="100000"/>
              </a:lnSpc>
              <a:spcBef>
                <a:spcPts val="1920"/>
              </a:spcBef>
              <a:buSzPct val="93750"/>
              <a:buFont typeface="Calibri"/>
              <a:buChar char="•"/>
              <a:tabLst>
                <a:tab pos="114300" algn="l"/>
              </a:tabLst>
            </a:pP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</a:t>
            </a:r>
            <a:r>
              <a:rPr sz="1600" b="1" spc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600" b="1" spc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</a:t>
            </a:r>
            <a:r>
              <a:rPr sz="1600" b="1" spc="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прогрессом.</a:t>
            </a:r>
            <a:r>
              <a:rPr sz="1600" b="1" spc="1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</a:t>
            </a:r>
            <a:r>
              <a:rPr sz="1600" spc="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sz="1600" spc="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600" spc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</a:t>
            </a:r>
            <a:r>
              <a:rPr sz="1600" spc="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sz="1600" spc="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sz="1600" spc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работают,</a:t>
            </a:r>
            <a:r>
              <a:rPr sz="1600" spc="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sz="1600" spc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нет.</a:t>
            </a:r>
            <a:endParaRPr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6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r>
              <a:rPr sz="16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интереснее?</a:t>
            </a:r>
            <a:r>
              <a:rPr sz="16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6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</a:t>
            </a:r>
            <a:r>
              <a:rPr sz="16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</a:t>
            </a:r>
            <a:r>
              <a:rPr sz="1600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</a:t>
            </a:r>
            <a:r>
              <a:rPr sz="1600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пришли</a:t>
            </a:r>
            <a:r>
              <a:rPr sz="16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sz="1600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600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</a:t>
            </a:r>
            <a:r>
              <a:rPr sz="16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600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нет?</a:t>
            </a:r>
            <a:endParaRPr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91680" y="116632"/>
            <a:ext cx="65595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sz="32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</a:t>
            </a:r>
            <a:r>
              <a:rPr sz="32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3200" b="1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взаимодействию</a:t>
            </a:r>
          </a:p>
        </p:txBody>
      </p:sp>
    </p:spTree>
    <p:extLst>
      <p:ext uri="{BB962C8B-B14F-4D97-AF65-F5344CB8AC3E}">
        <p14:creationId xmlns:p14="http://schemas.microsoft.com/office/powerpoint/2010/main" val="3594687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7900" y="3061703"/>
              <a:ext cx="4645913" cy="1148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067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405" y="3447668"/>
            <a:ext cx="7697317" cy="26483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 ПЕДАГОГИ- воспитатели одних и тех же детей.</a:t>
            </a:r>
          </a:p>
          <a:p>
            <a:pPr marL="12700" algn="ctr">
              <a:lnSpc>
                <a:spcPct val="100000"/>
              </a:lnSpc>
              <a:spcBef>
                <a:spcPts val="2160"/>
              </a:spcBef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родители не всегда обладают достаточным объемом знаний и</a:t>
            </a:r>
          </a:p>
          <a:p>
            <a:pPr marL="12700" algn="ctr">
              <a:lnSpc>
                <a:spcPct val="100000"/>
              </a:lnSpc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в вопросах воспитания детей дошкольного возраста.</a:t>
            </a:r>
          </a:p>
          <a:p>
            <a:pPr marL="12700" marR="5080" algn="ctr">
              <a:lnSpc>
                <a:spcPct val="100000"/>
              </a:lnSpc>
              <a:spcBef>
                <a:spcPts val="2160"/>
              </a:spcBef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воздействуют на ребенка каждый день, поэтому у них больше возможностей для формирования личностных качеств ребенка.</a:t>
            </a:r>
          </a:p>
          <a:p>
            <a:pPr marL="12700" marR="685800" indent="51435" algn="ctr">
              <a:lnSpc>
                <a:spcPct val="100000"/>
              </a:lnSpc>
              <a:spcBef>
                <a:spcPts val="2165"/>
              </a:spcBef>
            </a:pPr>
            <a:r>
              <a:rPr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могут только помочь родителям в этом, направить их в нужное направление, предложив родителям свою помощь.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84276" y="260604"/>
            <a:ext cx="7775575" cy="2840990"/>
            <a:chOff x="684276" y="260604"/>
            <a:chExt cx="7775575" cy="2840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6735" y="260604"/>
              <a:ext cx="3332988" cy="2552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276" y="548640"/>
              <a:ext cx="3403091" cy="2552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104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4366" y="2157222"/>
              <a:ext cx="6502908" cy="67208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04366" y="2157222"/>
            <a:ext cx="6503034" cy="672465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785"/>
              </a:spcBef>
            </a:pPr>
            <a:r>
              <a:rPr sz="2800" dirty="0"/>
              <a:t>Формы</a:t>
            </a:r>
            <a:r>
              <a:rPr sz="2800" spc="-25" dirty="0"/>
              <a:t> </a:t>
            </a:r>
            <a:r>
              <a:rPr sz="2800" spc="-20" dirty="0"/>
              <a:t>взаимодействия</a:t>
            </a:r>
            <a:r>
              <a:rPr sz="2800" spc="-60" dirty="0"/>
              <a:t> </a:t>
            </a:r>
            <a:r>
              <a:rPr sz="2800" dirty="0"/>
              <a:t>с</a:t>
            </a:r>
            <a:r>
              <a:rPr sz="2800" spc="-35" dirty="0"/>
              <a:t> </a:t>
            </a:r>
            <a:r>
              <a:rPr sz="2800" spc="-10" dirty="0"/>
              <a:t>родителями</a:t>
            </a:r>
            <a:endParaRPr sz="28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4702" y="4005834"/>
            <a:ext cx="2910840" cy="86410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44702" y="4005834"/>
            <a:ext cx="2910840" cy="864235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1540"/>
              </a:spcBef>
            </a:pPr>
            <a:r>
              <a:rPr sz="2800" spc="-10" dirty="0">
                <a:solidFill>
                  <a:srgbClr val="17375E"/>
                </a:solidFill>
                <a:latin typeface="Calibri"/>
                <a:cs typeface="Calibri"/>
              </a:rPr>
              <a:t>Традиционные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2090" y="4005834"/>
            <a:ext cx="3096767" cy="86410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92090" y="4005834"/>
            <a:ext cx="3096895" cy="864235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1540"/>
              </a:spcBef>
            </a:pPr>
            <a:r>
              <a:rPr sz="2800" spc="-10" dirty="0">
                <a:solidFill>
                  <a:srgbClr val="17375E"/>
                </a:solidFill>
                <a:latin typeface="Calibri"/>
                <a:cs typeface="Calibri"/>
              </a:rPr>
              <a:t>Нетрадиционные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99360" y="2823336"/>
            <a:ext cx="4340860" cy="1181735"/>
          </a:xfrm>
          <a:custGeom>
            <a:avLst/>
            <a:gdLst/>
            <a:ahLst/>
            <a:cxnLst/>
            <a:rect l="l" t="t" r="r" b="b"/>
            <a:pathLst>
              <a:path w="4340859" h="1181735">
                <a:moveTo>
                  <a:pt x="1572895" y="10287"/>
                </a:moveTo>
                <a:lnTo>
                  <a:pt x="1565275" y="127"/>
                </a:lnTo>
                <a:lnTo>
                  <a:pt x="24955" y="1154734"/>
                </a:lnTo>
                <a:lnTo>
                  <a:pt x="50165" y="1094994"/>
                </a:lnTo>
                <a:lnTo>
                  <a:pt x="51562" y="1091819"/>
                </a:lnTo>
                <a:lnTo>
                  <a:pt x="50038" y="1088009"/>
                </a:lnTo>
                <a:lnTo>
                  <a:pt x="46863" y="1086612"/>
                </a:lnTo>
                <a:lnTo>
                  <a:pt x="43561" y="1085342"/>
                </a:lnTo>
                <a:lnTo>
                  <a:pt x="39878" y="1086866"/>
                </a:lnTo>
                <a:lnTo>
                  <a:pt x="38481" y="1090041"/>
                </a:lnTo>
                <a:lnTo>
                  <a:pt x="0" y="1181354"/>
                </a:lnTo>
                <a:lnTo>
                  <a:pt x="20777" y="1178941"/>
                </a:lnTo>
                <a:lnTo>
                  <a:pt x="101854" y="1169543"/>
                </a:lnTo>
                <a:lnTo>
                  <a:pt x="104394" y="1166368"/>
                </a:lnTo>
                <a:lnTo>
                  <a:pt x="103632" y="1159383"/>
                </a:lnTo>
                <a:lnTo>
                  <a:pt x="100457" y="1156970"/>
                </a:lnTo>
                <a:lnTo>
                  <a:pt x="32715" y="1164793"/>
                </a:lnTo>
                <a:lnTo>
                  <a:pt x="1572895" y="10287"/>
                </a:lnTo>
                <a:close/>
              </a:path>
              <a:path w="4340859" h="1181735">
                <a:moveTo>
                  <a:pt x="4340606" y="1181354"/>
                </a:moveTo>
                <a:lnTo>
                  <a:pt x="4339755" y="1179576"/>
                </a:lnTo>
                <a:lnTo>
                  <a:pt x="4296410" y="1088771"/>
                </a:lnTo>
                <a:lnTo>
                  <a:pt x="4292600" y="1087374"/>
                </a:lnTo>
                <a:lnTo>
                  <a:pt x="4286250" y="1090422"/>
                </a:lnTo>
                <a:lnTo>
                  <a:pt x="4284980" y="1094232"/>
                </a:lnTo>
                <a:lnTo>
                  <a:pt x="4314368" y="1155877"/>
                </a:lnTo>
                <a:lnTo>
                  <a:pt x="2614168" y="0"/>
                </a:lnTo>
                <a:lnTo>
                  <a:pt x="2607056" y="10414"/>
                </a:lnTo>
                <a:lnTo>
                  <a:pt x="4307040" y="1166266"/>
                </a:lnTo>
                <a:lnTo>
                  <a:pt x="4242689" y="1161796"/>
                </a:lnTo>
                <a:lnTo>
                  <a:pt x="4239133" y="1161669"/>
                </a:lnTo>
                <a:lnTo>
                  <a:pt x="4236085" y="1164209"/>
                </a:lnTo>
                <a:lnTo>
                  <a:pt x="4235577" y="1171194"/>
                </a:lnTo>
                <a:lnTo>
                  <a:pt x="4238244" y="1174242"/>
                </a:lnTo>
                <a:lnTo>
                  <a:pt x="4340606" y="118135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32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2883" y="804798"/>
            <a:ext cx="675449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800" spc="-25" dirty="0">
                <a:latin typeface="Calibri"/>
                <a:cs typeface="Calibri"/>
              </a:rPr>
              <a:t>Традиционные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формы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работы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родителями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3074" y="694181"/>
            <a:ext cx="7056120" cy="6477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3074" y="772772"/>
            <a:ext cx="7056120" cy="490518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marL="631190">
              <a:lnSpc>
                <a:spcPct val="100000"/>
              </a:lnSpc>
              <a:spcBef>
                <a:spcPts val="944"/>
              </a:spcBef>
            </a:pPr>
            <a:r>
              <a:rPr sz="2400" spc="-2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</a:t>
            </a:r>
            <a:r>
              <a:rPr sz="2400" spc="-2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z="2400" spc="-5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2400" spc="-6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5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594" y="2925317"/>
            <a:ext cx="2735580" cy="6477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80594" y="2925317"/>
            <a:ext cx="2735580" cy="647700"/>
          </a:xfrm>
          <a:prstGeom prst="rect">
            <a:avLst/>
          </a:prstGeom>
          <a:ln w="25908">
            <a:solidFill>
              <a:srgbClr val="385D89"/>
            </a:solidFill>
          </a:ln>
        </p:spPr>
        <p:txBody>
          <a:bodyPr vert="horz" wrap="square" lIns="0" tIns="155575" rIns="0" bIns="0" rtlCol="0">
            <a:spAutoFit/>
          </a:bodyPr>
          <a:lstStyle/>
          <a:p>
            <a:pPr marL="587375">
              <a:lnSpc>
                <a:spcPct val="100000"/>
              </a:lnSpc>
              <a:spcBef>
                <a:spcPts val="1225"/>
              </a:spcBef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Коллективные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77361" y="2925317"/>
            <a:ext cx="2590800" cy="6477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277361" y="2925317"/>
            <a:ext cx="2590800" cy="647700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155575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1225"/>
              </a:spcBef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Индивидуальные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00978" y="2925317"/>
            <a:ext cx="2520696" cy="6477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300978" y="2925317"/>
            <a:ext cx="2520950" cy="647700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Наглядно-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информационные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0594" y="1336802"/>
            <a:ext cx="7272020" cy="4325620"/>
            <a:chOff x="180594" y="1336802"/>
            <a:chExt cx="7272020" cy="4325620"/>
          </a:xfrm>
        </p:grpSpPr>
        <p:sp>
          <p:nvSpPr>
            <p:cNvPr id="13" name="object 13"/>
            <p:cNvSpPr/>
            <p:nvPr/>
          </p:nvSpPr>
          <p:spPr>
            <a:xfrm>
              <a:off x="1548384" y="1336801"/>
              <a:ext cx="5904230" cy="1517015"/>
            </a:xfrm>
            <a:custGeom>
              <a:avLst/>
              <a:gdLst/>
              <a:ahLst/>
              <a:cxnLst/>
              <a:rect l="l" t="t" r="r" b="b"/>
              <a:pathLst>
                <a:path w="5904230" h="1517014">
                  <a:moveTo>
                    <a:pt x="1229106" y="8255"/>
                  </a:moveTo>
                  <a:lnTo>
                    <a:pt x="1219200" y="381"/>
                  </a:lnTo>
                  <a:lnTo>
                    <a:pt x="17767" y="1484452"/>
                  </a:lnTo>
                  <a:lnTo>
                    <a:pt x="27559" y="1420495"/>
                  </a:lnTo>
                  <a:lnTo>
                    <a:pt x="28067" y="1417066"/>
                  </a:lnTo>
                  <a:lnTo>
                    <a:pt x="25781" y="1413764"/>
                  </a:lnTo>
                  <a:lnTo>
                    <a:pt x="18796" y="1412748"/>
                  </a:lnTo>
                  <a:lnTo>
                    <a:pt x="15621" y="1415034"/>
                  </a:lnTo>
                  <a:lnTo>
                    <a:pt x="14986" y="1418590"/>
                  </a:lnTo>
                  <a:lnTo>
                    <a:pt x="0" y="1516507"/>
                  </a:lnTo>
                  <a:lnTo>
                    <a:pt x="15443" y="1510665"/>
                  </a:lnTo>
                  <a:lnTo>
                    <a:pt x="92710" y="1481455"/>
                  </a:lnTo>
                  <a:lnTo>
                    <a:pt x="95885" y="1480185"/>
                  </a:lnTo>
                  <a:lnTo>
                    <a:pt x="97536" y="1476502"/>
                  </a:lnTo>
                  <a:lnTo>
                    <a:pt x="96380" y="1473200"/>
                  </a:lnTo>
                  <a:lnTo>
                    <a:pt x="95123" y="1469898"/>
                  </a:lnTo>
                  <a:lnTo>
                    <a:pt x="91440" y="1468247"/>
                  </a:lnTo>
                  <a:lnTo>
                    <a:pt x="27533" y="1492491"/>
                  </a:lnTo>
                  <a:lnTo>
                    <a:pt x="1229106" y="8255"/>
                  </a:lnTo>
                  <a:close/>
                </a:path>
                <a:path w="5904230" h="1517014">
                  <a:moveTo>
                    <a:pt x="3075305" y="1427861"/>
                  </a:moveTo>
                  <a:lnTo>
                    <a:pt x="3074289" y="1424051"/>
                  </a:lnTo>
                  <a:lnTo>
                    <a:pt x="3068193" y="1420495"/>
                  </a:lnTo>
                  <a:lnTo>
                    <a:pt x="3064383" y="1421511"/>
                  </a:lnTo>
                  <a:lnTo>
                    <a:pt x="3029966" y="1480515"/>
                  </a:lnTo>
                  <a:lnTo>
                    <a:pt x="3029966" y="4318"/>
                  </a:lnTo>
                  <a:lnTo>
                    <a:pt x="3017266" y="4318"/>
                  </a:lnTo>
                  <a:lnTo>
                    <a:pt x="3017266" y="1480515"/>
                  </a:lnTo>
                  <a:lnTo>
                    <a:pt x="2982849" y="1421511"/>
                  </a:lnTo>
                  <a:lnTo>
                    <a:pt x="2979039" y="1420495"/>
                  </a:lnTo>
                  <a:lnTo>
                    <a:pt x="2972943" y="1424051"/>
                  </a:lnTo>
                  <a:lnTo>
                    <a:pt x="2971927" y="1427861"/>
                  </a:lnTo>
                  <a:lnTo>
                    <a:pt x="3023616" y="1516507"/>
                  </a:lnTo>
                  <a:lnTo>
                    <a:pt x="3030944" y="1503934"/>
                  </a:lnTo>
                  <a:lnTo>
                    <a:pt x="3075305" y="1427861"/>
                  </a:lnTo>
                  <a:close/>
                </a:path>
                <a:path w="5904230" h="1517014">
                  <a:moveTo>
                    <a:pt x="5903976" y="1516507"/>
                  </a:moveTo>
                  <a:lnTo>
                    <a:pt x="5902858" y="1511808"/>
                  </a:lnTo>
                  <a:lnTo>
                    <a:pt x="5881116" y="1420114"/>
                  </a:lnTo>
                  <a:lnTo>
                    <a:pt x="5880227" y="1416685"/>
                  </a:lnTo>
                  <a:lnTo>
                    <a:pt x="5876925" y="1414526"/>
                  </a:lnTo>
                  <a:lnTo>
                    <a:pt x="5873496" y="1415415"/>
                  </a:lnTo>
                  <a:lnTo>
                    <a:pt x="5870067" y="1416177"/>
                  </a:lnTo>
                  <a:lnTo>
                    <a:pt x="5867908" y="1419606"/>
                  </a:lnTo>
                  <a:lnTo>
                    <a:pt x="5868797" y="1423035"/>
                  </a:lnTo>
                  <a:lnTo>
                    <a:pt x="5883707" y="1486039"/>
                  </a:lnTo>
                  <a:lnTo>
                    <a:pt x="4468368" y="0"/>
                  </a:lnTo>
                  <a:lnTo>
                    <a:pt x="4459224" y="8636"/>
                  </a:lnTo>
                  <a:lnTo>
                    <a:pt x="5874537" y="1494777"/>
                  </a:lnTo>
                  <a:lnTo>
                    <a:pt x="5812282" y="1476756"/>
                  </a:lnTo>
                  <a:lnTo>
                    <a:pt x="5808980" y="1475740"/>
                  </a:lnTo>
                  <a:lnTo>
                    <a:pt x="5805424" y="1477772"/>
                  </a:lnTo>
                  <a:lnTo>
                    <a:pt x="5804408" y="1481074"/>
                  </a:lnTo>
                  <a:lnTo>
                    <a:pt x="5803519" y="1484503"/>
                  </a:lnTo>
                  <a:lnTo>
                    <a:pt x="5805424" y="1487932"/>
                  </a:lnTo>
                  <a:lnTo>
                    <a:pt x="5808726" y="1488948"/>
                  </a:lnTo>
                  <a:lnTo>
                    <a:pt x="5903976" y="1516507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594" y="3573018"/>
              <a:ext cx="2735580" cy="208940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80594" y="3573017"/>
            <a:ext cx="2735580" cy="2020425"/>
          </a:xfrm>
          <a:prstGeom prst="rect">
            <a:avLst/>
          </a:prstGeom>
          <a:ln w="25908">
            <a:solidFill>
              <a:srgbClr val="385D89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3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376555" indent="-286385">
              <a:lnSpc>
                <a:spcPct val="100000"/>
              </a:lnSpc>
              <a:buFont typeface="Arial MT"/>
              <a:buChar char="•"/>
              <a:tabLst>
                <a:tab pos="376555" algn="l"/>
              </a:tabLst>
            </a:pPr>
            <a:r>
              <a:rPr lang="kk-KZ" spc="-1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6555" indent="-286385">
              <a:lnSpc>
                <a:spcPct val="100000"/>
              </a:lnSpc>
              <a:buFont typeface="Arial MT"/>
              <a:buChar char="•"/>
              <a:tabLst>
                <a:tab pos="376555" algn="l"/>
              </a:tabLst>
            </a:pPr>
            <a:r>
              <a:rPr lang="ru-RU" spc="-1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6555" indent="-286385">
              <a:lnSpc>
                <a:spcPct val="100000"/>
              </a:lnSpc>
              <a:buFont typeface="Arial MT"/>
              <a:buChar char="•"/>
              <a:tabLst>
                <a:tab pos="376555" algn="l"/>
              </a:tabLst>
            </a:pPr>
            <a:r>
              <a:rPr lang="ru-RU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«Круглые столы» и </a:t>
            </a:r>
            <a:r>
              <a:rPr lang="ru-RU" dirty="0" err="1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" marR="864869">
              <a:lnSpc>
                <a:spcPct val="100000"/>
              </a:lnSpc>
              <a:buClr>
                <a:srgbClr val="17375E"/>
              </a:buClr>
              <a:tabLst>
                <a:tab pos="376555" algn="l"/>
              </a:tabLst>
            </a:pPr>
            <a:endParaRPr lang="kk-KZ" sz="2700" baseline="-10802" dirty="0">
              <a:latin typeface="Calibri"/>
              <a:cs typeface="Calibri"/>
            </a:endParaRPr>
          </a:p>
          <a:p>
            <a:pPr marL="89535" marR="864869">
              <a:lnSpc>
                <a:spcPct val="100000"/>
              </a:lnSpc>
              <a:buClr>
                <a:srgbClr val="17375E"/>
              </a:buClr>
              <a:tabLst>
                <a:tab pos="376555" algn="l"/>
              </a:tabLst>
            </a:pPr>
            <a:endParaRPr lang="kk-KZ" sz="2700" baseline="-10802" dirty="0" smtClean="0">
              <a:latin typeface="Calibri"/>
              <a:cs typeface="Calibri"/>
            </a:endParaRPr>
          </a:p>
          <a:p>
            <a:pPr marL="89535" marR="864869">
              <a:lnSpc>
                <a:spcPct val="100000"/>
              </a:lnSpc>
              <a:buClr>
                <a:srgbClr val="17375E"/>
              </a:buClr>
              <a:tabLst>
                <a:tab pos="376555" algn="l"/>
              </a:tabLst>
            </a:pPr>
            <a:endParaRPr lang="kk-KZ" sz="2700" baseline="-10802" dirty="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7361" y="3573017"/>
            <a:ext cx="2590800" cy="208940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277361" y="3573017"/>
            <a:ext cx="2590800" cy="1605568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2184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20"/>
              </a:spcBef>
            </a:pPr>
            <a:endParaRPr sz="1800" dirty="0" smtClean="0">
              <a:latin typeface="Times New Roman"/>
              <a:cs typeface="Times New Roman"/>
            </a:endParaRPr>
          </a:p>
          <a:p>
            <a:pPr marL="376555" indent="-286385">
              <a:lnSpc>
                <a:spcPct val="100000"/>
              </a:lnSpc>
              <a:buFont typeface="Arial MT"/>
              <a:buChar char="•"/>
              <a:tabLst>
                <a:tab pos="376555" algn="l"/>
              </a:tabLst>
            </a:pPr>
            <a:r>
              <a:rPr sz="1800" spc="-1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6555" indent="-286385">
              <a:lnSpc>
                <a:spcPct val="100000"/>
              </a:lnSpc>
              <a:buFont typeface="Arial MT"/>
              <a:buChar char="•"/>
              <a:tabLst>
                <a:tab pos="376555" algn="l"/>
              </a:tabLst>
            </a:pPr>
            <a:r>
              <a:rPr sz="1800" spc="-1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6555" indent="-286385">
              <a:lnSpc>
                <a:spcPct val="100000"/>
              </a:lnSpc>
              <a:buFont typeface="Arial MT"/>
              <a:buChar char="•"/>
              <a:tabLst>
                <a:tab pos="376555" algn="l"/>
              </a:tabLst>
            </a:pPr>
            <a:r>
              <a:rPr sz="18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</a:t>
            </a:r>
            <a:r>
              <a:rPr sz="1800" spc="-45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spc="-55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дому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6555" indent="-286385">
              <a:lnSpc>
                <a:spcPct val="100000"/>
              </a:lnSpc>
              <a:buFont typeface="Arial MT"/>
              <a:buChar char="•"/>
              <a:tabLst>
                <a:tab pos="376555" algn="l"/>
              </a:tabLst>
            </a:pPr>
            <a:r>
              <a:rPr sz="1800" spc="-1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00978" y="3573017"/>
            <a:ext cx="2520696" cy="208940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300978" y="3573017"/>
            <a:ext cx="2520950" cy="1593385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206375" rIns="0" bIns="0" rtlCol="0">
            <a:spAutoFit/>
          </a:bodyPr>
          <a:lstStyle/>
          <a:p>
            <a:pPr marL="378460" marR="421005" indent="-287020">
              <a:lnSpc>
                <a:spcPct val="100000"/>
              </a:lnSpc>
              <a:spcBef>
                <a:spcPts val="1625"/>
              </a:spcBef>
              <a:buFont typeface="Arial MT"/>
              <a:buChar char="•"/>
              <a:tabLst>
                <a:tab pos="378460" algn="l"/>
              </a:tabLst>
            </a:pPr>
            <a:r>
              <a:rPr sz="18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</a:t>
            </a:r>
            <a:r>
              <a:rPr sz="1800" spc="-55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работ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82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7825" algn="l"/>
              </a:tabLst>
            </a:pPr>
            <a:r>
              <a:rPr sz="1800" spc="-1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Стенды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825" indent="-286385">
              <a:lnSpc>
                <a:spcPct val="100000"/>
              </a:lnSpc>
              <a:buFont typeface="Arial MT"/>
              <a:buChar char="•"/>
              <a:tabLst>
                <a:tab pos="377825" algn="l"/>
              </a:tabLst>
            </a:pPr>
            <a:r>
              <a:rPr sz="1800" spc="-1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Ширмы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825" indent="-286385">
              <a:lnSpc>
                <a:spcPct val="100000"/>
              </a:lnSpc>
              <a:buFont typeface="Arial MT"/>
              <a:buChar char="•"/>
              <a:tabLst>
                <a:tab pos="377825" algn="l"/>
              </a:tabLst>
            </a:pPr>
            <a:r>
              <a:rPr sz="1800" spc="-1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Папки-передвижк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5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24544" y="260648"/>
            <a:ext cx="8229600" cy="670824"/>
          </a:xfrm>
          <a:prstGeom prst="rect">
            <a:avLst/>
          </a:prstGeom>
        </p:spPr>
        <p:txBody>
          <a:bodyPr vert="horz" wrap="square" lIns="0" tIns="237616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12598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600" y="4239895"/>
            <a:ext cx="8001000" cy="2233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групповые и общие (для родителей </a:t>
            </a:r>
            <a:r>
              <a:rPr sz="1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ДО).</a:t>
            </a:r>
            <a:endParaRPr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03530" algn="ctr">
              <a:lnSpc>
                <a:spcPct val="100000"/>
              </a:lnSpc>
              <a:spcBef>
                <a:spcPts val="2160"/>
              </a:spcBef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Целью таких собраний является педагогическое просвещение родителей, повышение уровня их педагогической культуры, оказание им помощи в воспитании детей. Внимание родителей обычно</a:t>
            </a:r>
          </a:p>
          <a:p>
            <a:pPr marL="12700" marR="5080" algn="ctr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сосредоточивается на определенной воспитательной проблеме, которая раскрывается в основном докладе и обсуждается в выступлениях собравшихся.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1760" y="1412776"/>
            <a:ext cx="4572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1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362" y="477773"/>
            <a:ext cx="7923275" cy="525144"/>
          </a:xfrm>
          <a:prstGeom prst="rect">
            <a:avLst/>
          </a:prstGeom>
        </p:spPr>
        <p:txBody>
          <a:bodyPr vert="horz" wrap="square" lIns="0" tIns="93345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286000" algn="l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родителями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39216" y="1215009"/>
            <a:ext cx="7729855" cy="2368596"/>
          </a:xfrm>
          <a:prstGeom prst="rect">
            <a:avLst/>
          </a:prstGeom>
        </p:spPr>
        <p:txBody>
          <a:bodyPr vert="horz" wrap="square" lIns="0" tIns="516889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384425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педагогической беседы – обмен мнениями по тому или иному вопросу; ее особенность – активное участие и воспитателя, и родителей. Беседа может</a:t>
            </a:r>
          </a:p>
          <a:p>
            <a:pPr marL="2384425" marR="205740">
              <a:lnSpc>
                <a:spcPct val="100000"/>
              </a:lnSpc>
            </a:pPr>
            <a:r>
              <a:rPr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возникать стихийно по инициативе и родителей, и педагога.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801" y="4419600"/>
            <a:ext cx="79248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Утренние встречи-беседы воспитателя с родителями кратковременны, но имеют немалое значение для выяснения самочувствия ребенка, а также для создания у его близких хорошего настроения, чувства доверия к</a:t>
            </a:r>
          </a:p>
          <a:p>
            <a:pPr marL="12700" marR="417195" algn="ctr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воспитателю. После вопросов о том, как ребенок провел вечер и ночь, воспитатель по возможности коротко информирует родителей о том интересном, что ждет детей сегодня.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383" y="1670591"/>
            <a:ext cx="2090927" cy="25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66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7283" y="655002"/>
            <a:ext cx="7830820" cy="5413661"/>
          </a:xfrm>
          <a:prstGeom prst="rect">
            <a:avLst/>
          </a:prstGeom>
        </p:spPr>
        <p:txBody>
          <a:bodyPr vert="horz" wrap="square" lIns="0" tIns="67945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0" algn="ctr">
              <a:lnSpc>
                <a:spcPct val="100000"/>
              </a:lnSpc>
              <a:spcBef>
                <a:spcPts val="535"/>
              </a:spcBef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Вечерние беседы с родителями ограничены во времени.</a:t>
            </a:r>
          </a:p>
          <a:p>
            <a:pPr marL="12700" marR="384810" algn="ctr">
              <a:lnSpc>
                <a:spcPct val="100000"/>
              </a:lnSpc>
              <a:spcBef>
                <a:spcPts val="434"/>
              </a:spcBef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информирует некоторых из них о том, как прошел у ребенка день в детском саду, чем он занимался, как проявил себя, на что следует обратить внимание.</a:t>
            </a:r>
          </a:p>
          <a:p>
            <a:pPr algn="ctr">
              <a:lnSpc>
                <a:spcPct val="100000"/>
              </a:lnSpc>
              <a:spcBef>
                <a:spcPts val="830"/>
              </a:spcBef>
            </a:pPr>
            <a:endParaRPr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 жаловаться родителям на ребенка, так как реакция их может оказаться педагогически несостоятельной. Частые жалобы лишь свидетельствуют о</a:t>
            </a:r>
          </a:p>
          <a:p>
            <a:pPr marL="12700" algn="ctr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педагогическом бессилии воспитателя.</a:t>
            </a:r>
          </a:p>
          <a:p>
            <a:pPr algn="ctr">
              <a:lnSpc>
                <a:spcPct val="100000"/>
              </a:lnSpc>
              <a:spcBef>
                <a:spcPts val="830"/>
              </a:spcBef>
            </a:pPr>
            <a:endParaRPr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вечерней беседы с родителями могут быть высказаны также</a:t>
            </a:r>
          </a:p>
          <a:p>
            <a:pPr marL="12700" marR="162560" algn="ctr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замечания, касающиеся внешнего вида дошкольника (неподстриженные волосы, тесная обувь и др.); делать это надо в тактичной форме, обосновывая свои советы заботой о малыше.</a:t>
            </a:r>
          </a:p>
          <a:p>
            <a:pPr algn="ctr">
              <a:lnSpc>
                <a:spcPct val="100000"/>
              </a:lnSpc>
              <a:spcBef>
                <a:spcPts val="825"/>
              </a:spcBef>
            </a:pPr>
            <a:endParaRPr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48590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родителями, хотя и кратковременные, должны быть содержательными, полезными для них. Этому способствует подготовленность воспитателя, доброжелательный тон.</a:t>
            </a:r>
          </a:p>
        </p:txBody>
      </p:sp>
    </p:spTree>
    <p:extLst>
      <p:ext uri="{BB962C8B-B14F-4D97-AF65-F5344CB8AC3E}">
        <p14:creationId xmlns:p14="http://schemas.microsoft.com/office/powerpoint/2010/main" val="272905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362" y="477773"/>
            <a:ext cx="79232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76022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495" y="4221479"/>
            <a:ext cx="3483864" cy="21427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8540" y="1287017"/>
            <a:ext cx="8373060" cy="54861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0" marR="44958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планируется на год цикл консультаций, которые проводятся индивидуально или для подгруппы родителей.</a:t>
            </a: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Целями консультации являются</a:t>
            </a:r>
          </a:p>
          <a:p>
            <a:pPr marL="12700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родителями определенных</a:t>
            </a:r>
          </a:p>
          <a:p>
            <a:pPr marL="12700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умений; помощь им в</a:t>
            </a:r>
          </a:p>
          <a:p>
            <a:pPr marL="12700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разрешении проблемных вопросов.</a:t>
            </a:r>
          </a:p>
          <a:p>
            <a:pPr>
              <a:lnSpc>
                <a:spcPct val="100000"/>
              </a:lnSpc>
              <a:spcBef>
                <a:spcPts val="1610"/>
              </a:spcBef>
            </a:pPr>
            <a:endParaRPr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Calibri"/>
            </a:endParaRPr>
          </a:p>
          <a:p>
            <a:pPr marL="4261485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Формы проведения консультаций:</a:t>
            </a:r>
          </a:p>
          <a:p>
            <a:pPr marL="4261485" marR="46037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-квалифицированное сообщение педагога с последующим</a:t>
            </a:r>
          </a:p>
          <a:p>
            <a:pPr marL="4261485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обсуждением;</a:t>
            </a:r>
          </a:p>
          <a:p>
            <a:pPr marL="4261485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-обсуждение статьи, заранее</a:t>
            </a:r>
          </a:p>
          <a:p>
            <a:pPr marL="4261485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прочитанной всеми приглашенными</a:t>
            </a:r>
          </a:p>
          <a:p>
            <a:pPr marL="4261485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на консультацию;</a:t>
            </a:r>
          </a:p>
          <a:p>
            <a:pPr marL="4261485" marR="5080">
              <a:lnSpc>
                <a:spcPct val="100000"/>
              </a:lnSpc>
            </a:pPr>
            <a:r>
              <a:rPr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- практическое занятие, например, на тему «Как научить ребёнка читать».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6108" y="1034796"/>
            <a:ext cx="3037332" cy="30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05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1668</Words>
  <Application>Microsoft Office PowerPoint</Application>
  <PresentationFormat>Экран (4:3)</PresentationFormat>
  <Paragraphs>211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«Секреты успешной работы с родителями» </vt:lpstr>
      <vt:lpstr>Презентация PowerPoint</vt:lpstr>
      <vt:lpstr>Презентация PowerPoint</vt:lpstr>
      <vt:lpstr>Формы взаимодействия с родителями</vt:lpstr>
      <vt:lpstr>Традиционные формы работы с родителями</vt:lpstr>
      <vt:lpstr>Родительское собрание</vt:lpstr>
      <vt:lpstr>Беседы с родителями</vt:lpstr>
      <vt:lpstr>Презентация PowerPoint</vt:lpstr>
      <vt:lpstr>Консультации для родителей</vt:lpstr>
      <vt:lpstr>Анкетирование</vt:lpstr>
      <vt:lpstr>Наглядная информация</vt:lpstr>
      <vt:lpstr>Посещение семьи ребенка</vt:lpstr>
      <vt:lpstr>Презентация PowerPoint</vt:lpstr>
      <vt:lpstr>Приглашение родителей посетить детский сад</vt:lpstr>
      <vt:lpstr>Нетрадиционные формы работы с родителями</vt:lpstr>
      <vt:lpstr>«Почтовый ящик» (почта доверия)</vt:lpstr>
      <vt:lpstr>Досуговые формы работы с родителями</vt:lpstr>
      <vt:lpstr>День открытых дверей</vt:lpstr>
      <vt:lpstr>Открытые просмотры занятий:</vt:lpstr>
      <vt:lpstr>Семинары-практикумы</vt:lpstr>
      <vt:lpstr>Родительские конференции</vt:lpstr>
      <vt:lpstr>Сайт детского сада и страница в социальной сети</vt:lpstr>
      <vt:lpstr>Презентация PowerPoint</vt:lpstr>
      <vt:lpstr>Общие советы по взаимодействию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«Секреты успешной работы с родителями» </dc:title>
  <dc:creator>Оксана</dc:creator>
  <cp:lastModifiedBy>психолог </cp:lastModifiedBy>
  <cp:revision>2</cp:revision>
  <dcterms:created xsi:type="dcterms:W3CDTF">2025-04-07T11:39:32Z</dcterms:created>
  <dcterms:modified xsi:type="dcterms:W3CDTF">2025-04-07T12:05:15Z</dcterms:modified>
</cp:coreProperties>
</file>